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038" r:id="rId1"/>
  </p:sldMasterIdLst>
  <p:notesMasterIdLst>
    <p:notesMasterId r:id="rId41"/>
  </p:notesMasterIdLst>
  <p:sldIdLst>
    <p:sldId id="256" r:id="rId2"/>
    <p:sldId id="259" r:id="rId3"/>
    <p:sldId id="338" r:id="rId4"/>
    <p:sldId id="298" r:id="rId5"/>
    <p:sldId id="299" r:id="rId6"/>
    <p:sldId id="315" r:id="rId7"/>
    <p:sldId id="322" r:id="rId8"/>
    <p:sldId id="263" r:id="rId9"/>
    <p:sldId id="272" r:id="rId10"/>
    <p:sldId id="323" r:id="rId11"/>
    <p:sldId id="324" r:id="rId12"/>
    <p:sldId id="325" r:id="rId13"/>
    <p:sldId id="301" r:id="rId14"/>
    <p:sldId id="266" r:id="rId15"/>
    <p:sldId id="326" r:id="rId16"/>
    <p:sldId id="327" r:id="rId17"/>
    <p:sldId id="328" r:id="rId18"/>
    <p:sldId id="329" r:id="rId19"/>
    <p:sldId id="303" r:id="rId20"/>
    <p:sldId id="346" r:id="rId21"/>
    <p:sldId id="349" r:id="rId22"/>
    <p:sldId id="350" r:id="rId23"/>
    <p:sldId id="330" r:id="rId24"/>
    <p:sldId id="331" r:id="rId25"/>
    <p:sldId id="332" r:id="rId26"/>
    <p:sldId id="333" r:id="rId27"/>
    <p:sldId id="334" r:id="rId28"/>
    <p:sldId id="335" r:id="rId29"/>
    <p:sldId id="336" r:id="rId30"/>
    <p:sldId id="337" r:id="rId31"/>
    <p:sldId id="343" r:id="rId32"/>
    <p:sldId id="344" r:id="rId33"/>
    <p:sldId id="345" r:id="rId34"/>
    <p:sldId id="309" r:id="rId35"/>
    <p:sldId id="352" r:id="rId36"/>
    <p:sldId id="316" r:id="rId37"/>
    <p:sldId id="308" r:id="rId38"/>
    <p:sldId id="351" r:id="rId39"/>
    <p:sldId id="294" r:id="rId4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3" autoAdjust="0"/>
    <p:restoredTop sz="85458" autoAdjust="0"/>
  </p:normalViewPr>
  <p:slideViewPr>
    <p:cSldViewPr snapToGrid="0">
      <p:cViewPr varScale="1">
        <p:scale>
          <a:sx n="63" d="100"/>
          <a:sy n="63" d="100"/>
        </p:scale>
        <p:origin x="159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1124744" y="4343400"/>
            <a:ext cx="4608512"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Arial"/>
                <a:ea typeface="Arial"/>
                <a:cs typeface="Arial"/>
                <a:sym typeface="Arial"/>
              </a:defRPr>
            </a:lvl1pPr>
            <a:lvl2pPr marL="457200" marR="0" lvl="1" indent="0" algn="l" rtl="0">
              <a:spcBef>
                <a:spcPts val="0"/>
              </a:spcBef>
              <a:buNone/>
              <a:defRPr sz="1200" b="0" i="0" u="none" strike="noStrike" cap="none">
                <a:solidFill>
                  <a:schemeClr val="dk1"/>
                </a:solidFill>
                <a:latin typeface="Arial"/>
                <a:ea typeface="Arial"/>
                <a:cs typeface="Arial"/>
                <a:sym typeface="Arial"/>
              </a:defRPr>
            </a:lvl2pPr>
            <a:lvl3pPr marL="914400" marR="0" lvl="2" indent="0" algn="l" rtl="0">
              <a:spcBef>
                <a:spcPts val="0"/>
              </a:spcBef>
              <a:buNone/>
              <a:defRPr sz="1200" b="0" i="0" u="none" strike="noStrike" cap="none">
                <a:solidFill>
                  <a:schemeClr val="dk1"/>
                </a:solidFill>
                <a:latin typeface="Arial"/>
                <a:ea typeface="Arial"/>
                <a:cs typeface="Arial"/>
                <a:sym typeface="Arial"/>
              </a:defRPr>
            </a:lvl3pPr>
            <a:lvl4pPr marL="1371600" marR="0" lvl="3" indent="0" algn="l" rtl="0">
              <a:spcBef>
                <a:spcPts val="0"/>
              </a:spcBef>
              <a:buNone/>
              <a:defRPr sz="1200" b="0" i="0" u="none" strike="noStrike" cap="none">
                <a:solidFill>
                  <a:schemeClr val="dk1"/>
                </a:solidFill>
                <a:latin typeface="Arial"/>
                <a:ea typeface="Arial"/>
                <a:cs typeface="Arial"/>
                <a:sym typeface="Arial"/>
              </a:defRPr>
            </a:lvl4pPr>
            <a:lvl5pPr marL="1828800" marR="0" lvl="4" indent="0" algn="l" rtl="0">
              <a:spcBef>
                <a:spcPts val="0"/>
              </a:spcBef>
              <a:buNone/>
              <a:defRPr sz="1200" b="0" i="0" u="none" strike="noStrike" cap="none">
                <a:solidFill>
                  <a:schemeClr val="dk1"/>
                </a:solidFill>
                <a:latin typeface="Arial"/>
                <a:ea typeface="Arial"/>
                <a:cs typeface="Arial"/>
                <a:sym typeface="Arial"/>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5" name="Shape 5"/>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5838224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1124744" y="4343400"/>
            <a:ext cx="4608512" cy="4114800"/>
          </a:xfrm>
          <a:prstGeom prst="rect">
            <a:avLst/>
          </a:prstGeom>
          <a:noFill/>
          <a:ln>
            <a:noFill/>
          </a:ln>
        </p:spPr>
        <p:txBody>
          <a:bodyPr lIns="91425" tIns="45700" rIns="91425" bIns="45700" anchor="t" anchorCtr="0">
            <a:noAutofit/>
          </a:bodyPr>
          <a:lstStyle/>
          <a:p>
            <a:pPr eaLnBrk="1" hangingPunct="1"/>
            <a:endParaRPr lang="en-GB" altLang="en-US" sz="1200" dirty="0" smtClean="0">
              <a:latin typeface="Arial" panose="020B0604020202020204" pitchFamily="34" charset="0"/>
            </a:endParaRPr>
          </a:p>
        </p:txBody>
      </p:sp>
      <p:sp>
        <p:nvSpPr>
          <p:cNvPr id="211" name="Shape 211"/>
          <p:cNvSpPr txBox="1">
            <a:spLocks noGrp="1"/>
          </p:cNvSpPr>
          <p:nvPr>
            <p:ph type="sldNum" idx="12"/>
          </p:nvPr>
        </p:nvSpPr>
        <p:spPr>
          <a:xfrm>
            <a:off x="6022876" y="8686800"/>
            <a:ext cx="835124"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GB" sz="1200" b="0" i="0" u="none" strike="noStrike" cap="none">
                <a:solidFill>
                  <a:schemeClr val="dk1"/>
                </a:solidFill>
                <a:latin typeface="Arial"/>
                <a:ea typeface="Arial"/>
                <a:cs typeface="Arial"/>
                <a:sym typeface="Arial"/>
              </a:rPr>
              <a:t>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48019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1F497D"/>
                </a:solidFill>
                <a:latin typeface="Times New Roman"/>
                <a:cs typeface="Times New Roman"/>
              </a:rPr>
              <a:t>Discriminating analysis of writer’s craft.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solidFill>
                  <a:srgbClr val="1F497D"/>
                </a:solidFill>
                <a:latin typeface="Times New Roman"/>
                <a:cs typeface="Times New Roman"/>
              </a:rPr>
              <a:t>Examiner comments on AO2</a:t>
            </a:r>
            <a:r>
              <a:rPr lang="en-US" sz="1200" b="1" dirty="0" smtClean="0">
                <a:solidFill>
                  <a:srgbClr val="1F497D"/>
                </a:solidFill>
                <a:latin typeface="Times New Roman"/>
                <a:cs typeface="Times New Roman"/>
              </a:rPr>
              <a:t>: </a:t>
            </a:r>
            <a:r>
              <a:rPr lang="en-GB" sz="1200" b="1" i="1" u="none" strike="noStrike" kern="1200" cap="none" dirty="0" smtClean="0">
                <a:solidFill>
                  <a:schemeClr val="dk1"/>
                </a:solidFill>
                <a:effectLst/>
                <a:latin typeface="Arial"/>
                <a:ea typeface="Arial"/>
                <a:cs typeface="Arial"/>
                <a:sym typeface="Arial"/>
              </a:rPr>
              <a:t>The conventions and typical features of tragedy and comedy as dramatic genres were often referred to. However, there was considerable confusion over definitions relating to Greek tragedy, with many candidates guessing at these and/or using the terms incorrectly, interchangeably or inconsistently.  This at times spoilt some potentially very sophisticated essays. Some candidates often made extremely assertive remarks about features of Aristotelian tragedy, in particular ‘hamartia’. Many seemed to feel it incumbent on them to factually provide an internal flaw which the central character has and is the reason for their death, in a manner which usually had little to do with ‘hamartia’ as outlined in the Poetics as a plot event. Candidates should be wary of thinking that there is a set of ‘correct’ features by which a tragedy can and should be assessed, or that tragic heroes should be diagnosed with a single deficiency which ‘solves’ their actions in the play. Conventions and features of comedy were handled much better.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rgbClr val="1F497D"/>
              </a:solidFill>
              <a:latin typeface="Times New Roman"/>
              <a:cs typeface="Times New Roman"/>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1F497D"/>
                </a:solidFill>
                <a:latin typeface="Times New Roman"/>
                <a:cs typeface="Times New Roman"/>
              </a:rPr>
              <a:t>Detailed, persuasive links between text and context.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u="sng" dirty="0" smtClean="0">
                <a:solidFill>
                  <a:srgbClr val="1F497D"/>
                </a:solidFill>
                <a:latin typeface="Times New Roman"/>
                <a:cs typeface="Times New Roman"/>
              </a:rPr>
              <a:t>Examiner comments on AO3</a:t>
            </a:r>
            <a:r>
              <a:rPr lang="en-GB" sz="1200" b="1" dirty="0" smtClean="0">
                <a:solidFill>
                  <a:srgbClr val="1F497D"/>
                </a:solidFill>
                <a:latin typeface="Times New Roman"/>
                <a:cs typeface="Times New Roman"/>
              </a:rPr>
              <a:t>: </a:t>
            </a:r>
            <a:r>
              <a:rPr lang="en-GB" sz="1200" b="1" i="1" u="none" strike="noStrike" kern="1200" cap="none" dirty="0" smtClean="0">
                <a:solidFill>
                  <a:schemeClr val="dk1"/>
                </a:solidFill>
                <a:effectLst/>
                <a:latin typeface="Arial"/>
                <a:ea typeface="Arial"/>
                <a:cs typeface="Arial"/>
                <a:sym typeface="Arial"/>
              </a:rPr>
              <a:t>As ever, engagement  with social and historical contexts produced mixed responses, with some pertinent, well-judged links being made but also some sweeping, simplistic statements about women’s lack of power or the tendency for audience members to be religious, or needlessly commenting that obviously evil doings (such as murder or incest) were “frowned upon”. Many students also referred very generally to the responses of a contemporary and a modern audience, comparing their likely reactions in unhelpful ways.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solidFill>
                <a:srgbClr val="1F497D"/>
              </a:solidFill>
              <a:latin typeface="Times New Roman"/>
              <a:cs typeface="Times New Roman"/>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latin typeface="Times New Roman"/>
                <a:cs typeface="Times New Roman"/>
              </a:rPr>
              <a:t>Own critical position is clearly developed. Integrated and developed discussion of other readings.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u="sng" dirty="0" smtClean="0">
                <a:latin typeface="Times New Roman"/>
                <a:cs typeface="Times New Roman"/>
              </a:rPr>
              <a:t>Examiner comments on AO5</a:t>
            </a:r>
            <a:r>
              <a:rPr lang="en-GB" sz="1200" b="1" dirty="0" smtClean="0">
                <a:latin typeface="Times New Roman"/>
                <a:cs typeface="Times New Roman"/>
              </a:rPr>
              <a:t>: </a:t>
            </a:r>
            <a:r>
              <a:rPr lang="en-GB" sz="1200" b="1" i="1" u="none" strike="noStrike" kern="1200" cap="none" dirty="0" smtClean="0">
                <a:solidFill>
                  <a:schemeClr val="dk1"/>
                </a:solidFill>
                <a:effectLst/>
                <a:latin typeface="Arial"/>
                <a:ea typeface="Arial"/>
                <a:cs typeface="Arial"/>
                <a:sym typeface="Arial"/>
              </a:rPr>
              <a:t>It was pleasing to see AO5 being accessed so well by candidates generally. Candidates at all levels engaged consistently well with the critical anthology (or other readings)  and most were able to access at least level 3 for AO5, as they had learned clear explanations of different critical views. Some candidates, however, were unable to reach beyond this, as they did not develop their engagement with the critical view by exploring evidence in connection to it. Better responses demonstrated the ability to skilfully weave these views into the candidate’s own arguments and evaluate them accordingly. Candidates should be wary of thinking that a critic’s comment on a character or event can replace evidence from the text itself to support an argument. In the same way, a few clearly strong candidates at times included too many critics and quotations, either at the expense of the other AOs or at the expense of sustained, in depth analysis - a paragraph full of quotations from multiple critics that doesn't actually explore them to develop the candidate's own perspective is unlikely to get a Level 4.</a:t>
            </a:r>
          </a:p>
          <a:p>
            <a:r>
              <a:rPr lang="en-GB" sz="1200" b="1" i="0" u="sng" strike="noStrike" kern="1200" cap="none" dirty="0" smtClean="0">
                <a:solidFill>
                  <a:schemeClr val="dk1"/>
                </a:solidFill>
                <a:effectLst/>
                <a:latin typeface="Arial"/>
                <a:ea typeface="Arial"/>
                <a:cs typeface="Arial"/>
                <a:sym typeface="Arial"/>
              </a:rPr>
              <a:t>Examiner comments</a:t>
            </a:r>
            <a:r>
              <a:rPr lang="en-GB" sz="1200" b="1" i="0" u="none" strike="noStrike" kern="1200" cap="none" dirty="0" smtClean="0">
                <a:solidFill>
                  <a:schemeClr val="dk1"/>
                </a:solidFill>
                <a:effectLst/>
                <a:latin typeface="Arial"/>
                <a:ea typeface="Arial"/>
                <a:cs typeface="Arial"/>
                <a:sym typeface="Arial"/>
              </a:rPr>
              <a:t>: </a:t>
            </a:r>
            <a:r>
              <a:rPr lang="en-US" sz="1200" b="1" i="1" u="none" strike="noStrike" kern="1200" cap="none" dirty="0" smtClean="0">
                <a:solidFill>
                  <a:schemeClr val="dk1"/>
                </a:solidFill>
                <a:effectLst/>
                <a:latin typeface="Arial"/>
                <a:ea typeface="Arial"/>
                <a:cs typeface="Arial"/>
                <a:sym typeface="Arial"/>
              </a:rPr>
              <a:t>Overall, it was evident that </a:t>
            </a:r>
            <a:r>
              <a:rPr lang="en-US" sz="1200" b="1" i="1" u="none" strike="noStrike" kern="1200" cap="none" dirty="0" err="1" smtClean="0">
                <a:solidFill>
                  <a:schemeClr val="dk1"/>
                </a:solidFill>
                <a:effectLst/>
                <a:latin typeface="Arial"/>
                <a:ea typeface="Arial"/>
                <a:cs typeface="Arial"/>
                <a:sym typeface="Arial"/>
              </a:rPr>
              <a:t>centres</a:t>
            </a:r>
            <a:r>
              <a:rPr lang="en-US" sz="1200" b="1" i="1" u="none" strike="noStrike" kern="1200" cap="none" dirty="0" smtClean="0">
                <a:solidFill>
                  <a:schemeClr val="dk1"/>
                </a:solidFill>
                <a:effectLst/>
                <a:latin typeface="Arial"/>
                <a:ea typeface="Arial"/>
                <a:cs typeface="Arial"/>
                <a:sym typeface="Arial"/>
              </a:rPr>
              <a:t> had prepared students well in dealing with critical viewpoint.  There was evidence of critical interpretation being well-integrated with students’ personal views.  Clearly the Anthology was well-read, especially in relation to those sections relating to specific texts.  However, more use could have been made of the sections on Comedy and Tragedy – would aid understanding of these genres.  Also, pleasing to see that much wider reading had been undertaken with a range of critical views incorporated into essays.</a:t>
            </a:r>
            <a:endParaRPr lang="en-GB" sz="1200" b="1" i="1" u="none" strike="noStrike" kern="1200" cap="none" dirty="0" smtClean="0">
              <a:solidFill>
                <a:schemeClr val="dk1"/>
              </a:solidFill>
              <a:effectLst/>
              <a:latin typeface="Arial"/>
              <a:ea typeface="Arial"/>
              <a:cs typeface="Arial"/>
              <a:sym typeface="Arial"/>
            </a:endParaRPr>
          </a:p>
          <a:p>
            <a:r>
              <a:rPr lang="en-US" sz="1200" b="1" i="1" u="none" strike="noStrike" kern="1200" cap="none" dirty="0" smtClean="0">
                <a:solidFill>
                  <a:schemeClr val="dk1"/>
                </a:solidFill>
                <a:effectLst/>
                <a:latin typeface="Arial"/>
                <a:ea typeface="Arial"/>
                <a:cs typeface="Arial"/>
                <a:sym typeface="Arial"/>
              </a:rPr>
              <a:t> However:</a:t>
            </a:r>
            <a:endParaRPr lang="en-GB" sz="1200" b="1" i="1" u="none" strike="noStrike" kern="1200" cap="none" dirty="0" smtClean="0">
              <a:solidFill>
                <a:schemeClr val="dk1"/>
              </a:solidFill>
              <a:effectLst/>
              <a:latin typeface="Arial"/>
              <a:ea typeface="Arial"/>
              <a:cs typeface="Arial"/>
              <a:sym typeface="Arial"/>
            </a:endParaRPr>
          </a:p>
          <a:p>
            <a:pPr marL="171450" lvl="0" indent="-171450">
              <a:buFont typeface="Arial"/>
              <a:buChar char="•"/>
            </a:pPr>
            <a:r>
              <a:rPr lang="en-US" sz="1200" b="1" i="1" u="none" strike="noStrike" kern="1200" cap="none" dirty="0" smtClean="0">
                <a:solidFill>
                  <a:schemeClr val="dk1"/>
                </a:solidFill>
                <a:effectLst/>
                <a:latin typeface="Arial"/>
                <a:ea typeface="Arial"/>
                <a:cs typeface="Arial"/>
                <a:sym typeface="Arial"/>
              </a:rPr>
              <a:t>Focus on A05 should not be at the expense of the other AOs</a:t>
            </a:r>
            <a:endParaRPr lang="en-GB" sz="1200" b="1" i="1" u="none" strike="noStrike" kern="1200" cap="none" dirty="0" smtClean="0">
              <a:solidFill>
                <a:schemeClr val="dk1"/>
              </a:solidFill>
              <a:effectLst/>
              <a:latin typeface="Arial"/>
              <a:ea typeface="Arial"/>
              <a:cs typeface="Arial"/>
              <a:sym typeface="Arial"/>
            </a:endParaRPr>
          </a:p>
          <a:p>
            <a:pPr marL="171450" lvl="0" indent="-171450">
              <a:buFont typeface="Arial"/>
              <a:buChar char="•"/>
            </a:pPr>
            <a:r>
              <a:rPr lang="en-US" sz="1200" b="1" i="1" u="none" strike="noStrike" kern="1200" cap="none" dirty="0" smtClean="0">
                <a:solidFill>
                  <a:schemeClr val="dk1"/>
                </a:solidFill>
                <a:effectLst/>
                <a:latin typeface="Arial"/>
                <a:ea typeface="Arial"/>
                <a:cs typeface="Arial"/>
                <a:sym typeface="Arial"/>
              </a:rPr>
              <a:t>Selected critical viewpoint needs to actually relate to the argument being offered rather than being included in an attempt to meet the AO.  </a:t>
            </a:r>
            <a:endParaRPr lang="en-GB" sz="1200" b="1" i="1" u="none" strike="noStrike" kern="1200" cap="none" dirty="0" smtClean="0">
              <a:solidFill>
                <a:schemeClr val="dk1"/>
              </a:solidFill>
              <a:effectLst/>
              <a:latin typeface="Arial"/>
              <a:ea typeface="Arial"/>
              <a:cs typeface="Arial"/>
              <a:sym typeface="Arial"/>
            </a:endParaRPr>
          </a:p>
          <a:p>
            <a:pPr marL="171450" lvl="0" indent="-171450">
              <a:buFont typeface="Arial"/>
              <a:buChar char="•"/>
            </a:pPr>
            <a:r>
              <a:rPr lang="en-US" sz="1200" b="1" i="1" u="none" strike="noStrike" kern="1200" cap="none" dirty="0" smtClean="0">
                <a:solidFill>
                  <a:schemeClr val="dk1"/>
                </a:solidFill>
                <a:effectLst/>
                <a:latin typeface="Arial"/>
                <a:ea typeface="Arial"/>
                <a:cs typeface="Arial"/>
                <a:sym typeface="Arial"/>
              </a:rPr>
              <a:t>Attaining higher levels for A05 is not going to be attained by merely listing critic after critic – candidates are required to actually engage with the ideas proposed and integrate  them into their own argument.  Likewise, it is not enough to simply state ‘I agree / disagree with…’</a:t>
            </a:r>
            <a:endParaRPr lang="en-GB" sz="1200" b="1" i="1" u="none" strike="noStrike" kern="1200" cap="none" dirty="0" smtClean="0">
              <a:solidFill>
                <a:schemeClr val="dk1"/>
              </a:solidFill>
              <a:effectLst/>
              <a:latin typeface="Arial"/>
              <a:ea typeface="Arial"/>
              <a:cs typeface="Arial"/>
              <a:sym typeface="Arial"/>
            </a:endParaRPr>
          </a:p>
          <a:p>
            <a:pPr marL="171450" lvl="0" indent="-171450">
              <a:buFont typeface="Arial"/>
              <a:buChar char="•"/>
            </a:pPr>
            <a:r>
              <a:rPr lang="en-US" sz="1200" b="1" i="1" u="none" strike="noStrike" kern="1200" cap="none" dirty="0" smtClean="0">
                <a:solidFill>
                  <a:schemeClr val="dk1"/>
                </a:solidFill>
                <a:effectLst/>
                <a:latin typeface="Arial"/>
                <a:ea typeface="Arial"/>
                <a:cs typeface="Arial"/>
                <a:sym typeface="Arial"/>
              </a:rPr>
              <a:t>Footnotes for the critics are not required</a:t>
            </a:r>
            <a:endParaRPr lang="en-GB" sz="1200" b="1" i="1" u="none" strike="noStrike" kern="1200" cap="none" dirty="0" smtClean="0">
              <a:solidFill>
                <a:schemeClr val="dk1"/>
              </a:solidFill>
              <a:effectLst/>
              <a:latin typeface="Arial"/>
              <a:ea typeface="Arial"/>
              <a:cs typeface="Arial"/>
              <a:sym typeface="Arial"/>
            </a:endParaRPr>
          </a:p>
          <a:p>
            <a:pPr marL="171450" lvl="0" indent="-171450">
              <a:buFont typeface="Arial"/>
              <a:buChar char="•"/>
            </a:pPr>
            <a:r>
              <a:rPr lang="en-US" sz="1200" b="1" i="1" u="none" strike="noStrike" kern="1200" cap="none" dirty="0" smtClean="0">
                <a:solidFill>
                  <a:schemeClr val="dk1"/>
                </a:solidFill>
                <a:effectLst/>
                <a:latin typeface="Arial"/>
                <a:ea typeface="Arial"/>
                <a:cs typeface="Arial"/>
                <a:sym typeface="Arial"/>
              </a:rPr>
              <a:t>A couple of students made no reference to critics</a:t>
            </a:r>
            <a:endParaRPr lang="en-GB" sz="1200" b="1" i="1" u="none" strike="noStrike" kern="1200" cap="none" dirty="0" smtClean="0">
              <a:solidFill>
                <a:schemeClr val="dk1"/>
              </a:solidFill>
              <a:effectLst/>
              <a:latin typeface="Arial"/>
              <a:ea typeface="Arial"/>
              <a:cs typeface="Arial"/>
              <a:sym typeface="Arial"/>
            </a:endParaRPr>
          </a:p>
          <a:p>
            <a:pPr marL="171450" lvl="0" indent="-171450">
              <a:buFont typeface="Arial"/>
              <a:buChar char="•"/>
            </a:pPr>
            <a:r>
              <a:rPr lang="en-US" sz="1200" b="1" i="1" u="none" strike="noStrike" kern="1200" cap="none" dirty="0" smtClean="0">
                <a:solidFill>
                  <a:schemeClr val="dk1"/>
                </a:solidFill>
                <a:effectLst/>
                <a:latin typeface="Arial"/>
                <a:ea typeface="Arial"/>
                <a:cs typeface="Arial"/>
                <a:sym typeface="Arial"/>
              </a:rPr>
              <a:t>A05 not assessed in Section B.</a:t>
            </a:r>
            <a:endParaRPr lang="en-GB" sz="1200" b="1" i="1"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i="0"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Times New Roman"/>
                <a:cs typeface="Times New Roman"/>
              </a:rPr>
              <a:t> </a:t>
            </a: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b="1" dirty="0" smtClean="0">
                <a:latin typeface="Arial" panose="020B0604020202020204" pitchFamily="34" charset="0"/>
              </a:rPr>
              <a:t>Summary from previous slides.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A reminder that these exemplars are all taken from candidates’ scripts in the 2017 exam.</a:t>
            </a:r>
          </a:p>
          <a:p>
            <a:pPr lvl="0">
              <a:spcBef>
                <a:spcPts val="0"/>
              </a:spcBef>
              <a:buNone/>
            </a:pPr>
            <a:endParaRPr dirty="0"/>
          </a:p>
        </p:txBody>
      </p:sp>
      <p:sp>
        <p:nvSpPr>
          <p:cNvPr id="299" name="Shape 2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7098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General knowledge and understanding, using some appropriate concepts and terms. There are likely to be lapses and errors, but expression is generally clear.</a:t>
            </a:r>
          </a:p>
          <a:p>
            <a:r>
              <a:rPr lang="en-GB" sz="1200" b="1" i="0" u="sng" strike="noStrike" kern="1200" cap="none" dirty="0" smtClean="0">
                <a:solidFill>
                  <a:schemeClr val="dk1"/>
                </a:solidFill>
                <a:effectLst/>
                <a:latin typeface="Arial"/>
                <a:ea typeface="Arial"/>
                <a:cs typeface="Arial"/>
                <a:sym typeface="Arial"/>
              </a:rPr>
              <a:t>Examiner comments on AO1</a:t>
            </a:r>
            <a:r>
              <a:rPr lang="en-GB" sz="1200" b="1" i="0" u="none" strike="noStrike" kern="1200" cap="none" dirty="0" smtClean="0">
                <a:solidFill>
                  <a:schemeClr val="dk1"/>
                </a:solidFill>
                <a:effectLst/>
                <a:latin typeface="Arial"/>
                <a:ea typeface="Arial"/>
                <a:cs typeface="Arial"/>
                <a:sym typeface="Arial"/>
              </a:rPr>
              <a:t>: </a:t>
            </a:r>
            <a:r>
              <a:rPr lang="en-US" sz="1200" b="1" i="1" u="none" strike="noStrike" kern="1200" cap="none" dirty="0" smtClean="0">
                <a:solidFill>
                  <a:schemeClr val="dk1"/>
                </a:solidFill>
                <a:effectLst/>
                <a:latin typeface="Arial"/>
                <a:ea typeface="Arial"/>
                <a:cs typeface="Arial"/>
                <a:sym typeface="Arial"/>
              </a:rPr>
              <a:t>Literary terms need to be used appropriately and sparingly.  Too often candidates included terminology at the expense of effective follow-up analysis. </a:t>
            </a:r>
            <a:endParaRPr lang="en-GB" sz="1200" b="1" i="1" u="none" strike="noStrike" kern="1200" cap="none" dirty="0" smtClean="0">
              <a:solidFill>
                <a:schemeClr val="dk1"/>
              </a:solidFill>
              <a:effectLst/>
              <a:latin typeface="Arial"/>
              <a:ea typeface="Arial"/>
              <a:cs typeface="Arial"/>
              <a:sym typeface="Arial"/>
            </a:endParaRPr>
          </a:p>
          <a:p>
            <a:r>
              <a:rPr lang="en-US" sz="1200" b="1" i="1" u="none" strike="noStrike" kern="1200" cap="none" dirty="0" smtClean="0">
                <a:solidFill>
                  <a:schemeClr val="dk1"/>
                </a:solidFill>
                <a:effectLst/>
                <a:latin typeface="Arial"/>
                <a:ea typeface="Arial"/>
                <a:cs typeface="Arial"/>
                <a:sym typeface="Arial"/>
              </a:rPr>
              <a:t>Candidates should also take care to avoid ‘</a:t>
            </a:r>
            <a:r>
              <a:rPr lang="en-US" sz="1200" b="1" i="1" u="none" strike="noStrike" kern="1200" cap="none" dirty="0" err="1" smtClean="0">
                <a:solidFill>
                  <a:schemeClr val="dk1"/>
                </a:solidFill>
                <a:effectLst/>
                <a:latin typeface="Arial"/>
                <a:ea typeface="Arial"/>
                <a:cs typeface="Arial"/>
                <a:sym typeface="Arial"/>
              </a:rPr>
              <a:t>moulding</a:t>
            </a:r>
            <a:r>
              <a:rPr lang="en-US" sz="1200" b="1" i="1" u="none" strike="noStrike" kern="1200" cap="none" dirty="0" smtClean="0">
                <a:solidFill>
                  <a:schemeClr val="dk1"/>
                </a:solidFill>
                <a:effectLst/>
                <a:latin typeface="Arial"/>
                <a:ea typeface="Arial"/>
                <a:cs typeface="Arial"/>
                <a:sym typeface="Arial"/>
              </a:rPr>
              <a:t>’ practice essays to the examination question.</a:t>
            </a:r>
            <a:endParaRPr lang="en-GB" sz="1200" b="1" i="1"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cap="none" dirty="0" smtClean="0">
              <a:solidFill>
                <a:schemeClr val="dk1"/>
              </a:solidFill>
              <a:effectLst/>
              <a:latin typeface="Arial"/>
              <a:ea typeface="Arial"/>
              <a:cs typeface="Arial"/>
              <a:sym typeface="Arial"/>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Aware of writer at work. Straightforward comments on some aspects of structure, form and language, with some reference as to how these shape meaning.</a:t>
            </a:r>
            <a:r>
              <a:rPr lang="en-GB" sz="1200" b="1" i="0" u="none" strike="noStrike" kern="1200" cap="none" baseline="0" dirty="0" smtClean="0">
                <a:solidFill>
                  <a:schemeClr val="dk1"/>
                </a:solidFill>
                <a:effectLst/>
                <a:latin typeface="Arial"/>
                <a:ea typeface="Arial"/>
                <a:cs typeface="Arial"/>
                <a:sym typeface="Arial"/>
              </a:rPr>
              <a:t> Spending too much time on simple, word-level analysis was a feature of lower level responses.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sng" strike="noStrike" kern="1200" cap="none" baseline="0" dirty="0" smtClean="0">
                <a:solidFill>
                  <a:schemeClr val="dk1"/>
                </a:solidFill>
                <a:effectLst/>
                <a:latin typeface="Arial"/>
                <a:ea typeface="Arial"/>
                <a:cs typeface="Arial"/>
                <a:sym typeface="Arial"/>
              </a:rPr>
              <a:t>Examiner comments on AO2</a:t>
            </a:r>
            <a:r>
              <a:rPr lang="en-GB" sz="1200" b="1" i="0" u="none" strike="noStrike" kern="1200" cap="none" baseline="0" dirty="0" smtClean="0">
                <a:solidFill>
                  <a:schemeClr val="dk1"/>
                </a:solidFill>
                <a:effectLst/>
                <a:latin typeface="Arial"/>
                <a:ea typeface="Arial"/>
                <a:cs typeface="Arial"/>
                <a:sym typeface="Arial"/>
              </a:rPr>
              <a:t>: </a:t>
            </a:r>
            <a:r>
              <a:rPr lang="en-GB" sz="1200" b="1" i="1" u="none" strike="noStrike" kern="1200" cap="none" dirty="0" smtClean="0">
                <a:solidFill>
                  <a:schemeClr val="dk1"/>
                </a:solidFill>
                <a:effectLst/>
                <a:latin typeface="Arial"/>
                <a:ea typeface="Arial"/>
                <a:cs typeface="Arial"/>
                <a:sym typeface="Arial"/>
              </a:rPr>
              <a:t>On AO2, strong analysis of language, structure and form was likely to be concise, well aligned to the question, and selective in which features to examine and in analysing the significance of the content. Weaker analysis often revolved around sounds, with students seemingly being coached to force themselves to try to analyse vowel sound, consonance, alliteration often at the expense of really focusing on what is being communicated in the quotation</a:t>
            </a:r>
            <a:r>
              <a:rPr lang="en-GB" sz="1200" b="1" i="0" u="none" strike="noStrike" kern="1200" cap="none" dirty="0" smtClean="0">
                <a:solidFill>
                  <a:schemeClr val="dk1"/>
                </a:solidFill>
                <a:effectLst/>
                <a:latin typeface="Arial"/>
                <a:ea typeface="Arial"/>
                <a:cs typeface="Arial"/>
                <a:sym typeface="Arial"/>
              </a:rPr>
              <a:t>.</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sng" strike="noStrike" kern="1200" cap="none" dirty="0" smtClean="0">
                <a:solidFill>
                  <a:schemeClr val="dk1"/>
                </a:solidFill>
                <a:effectLst/>
                <a:latin typeface="Arial"/>
                <a:ea typeface="Arial"/>
                <a:cs typeface="Arial"/>
                <a:sym typeface="Arial"/>
              </a:rPr>
              <a:t>Examiner comments</a:t>
            </a:r>
            <a:r>
              <a:rPr lang="en-GB" sz="1200" b="1" i="0" u="none" strike="noStrike" kern="1200" cap="none" dirty="0" smtClean="0">
                <a:solidFill>
                  <a:schemeClr val="dk1"/>
                </a:solidFill>
                <a:effectLst/>
                <a:latin typeface="Arial"/>
                <a:ea typeface="Arial"/>
                <a:cs typeface="Arial"/>
                <a:sym typeface="Arial"/>
              </a:rPr>
              <a:t>: </a:t>
            </a:r>
            <a:r>
              <a:rPr lang="en-US" sz="1200" b="1" i="1" u="none" strike="noStrike" kern="1200" cap="none" dirty="0" smtClean="0">
                <a:solidFill>
                  <a:schemeClr val="dk1"/>
                </a:solidFill>
                <a:effectLst/>
                <a:latin typeface="Arial"/>
                <a:ea typeface="Arial"/>
                <a:cs typeface="Arial"/>
                <a:sym typeface="Arial"/>
              </a:rPr>
              <a:t>This was the most disappointing aspect of the scripts seen in my allocation this series.  Students must remember to deal with texts as drama texts and explore dramatic methods - look beyond language and </a:t>
            </a:r>
            <a:r>
              <a:rPr lang="en-US" sz="1200" b="1" i="1" u="none" strike="noStrike" kern="1200" cap="none" dirty="0" err="1" smtClean="0">
                <a:solidFill>
                  <a:schemeClr val="dk1"/>
                </a:solidFill>
                <a:effectLst/>
                <a:latin typeface="Arial"/>
                <a:ea typeface="Arial"/>
                <a:cs typeface="Arial"/>
                <a:sym typeface="Arial"/>
              </a:rPr>
              <a:t>characterisation</a:t>
            </a:r>
            <a:r>
              <a:rPr lang="en-US" sz="1200" b="1" i="1" u="none" strike="noStrike" kern="1200" cap="none" dirty="0" smtClean="0">
                <a:solidFill>
                  <a:schemeClr val="dk1"/>
                </a:solidFill>
                <a:effectLst/>
                <a:latin typeface="Arial"/>
                <a:ea typeface="Arial"/>
                <a:cs typeface="Arial"/>
                <a:sym typeface="Arial"/>
              </a:rPr>
              <a:t>.  Unfortunately, structural aspects were often neglected.  There is a need to address a writer’s craft as signposted by the ‘how’ of the question.  </a:t>
            </a:r>
            <a:endParaRPr lang="en-GB" sz="1200" b="1" i="1"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i="0"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effectLst/>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General awareness of contextual issues. Makes general links between text and context.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sng" strike="noStrike" kern="1200" cap="none" dirty="0" smtClean="0">
                <a:solidFill>
                  <a:schemeClr val="dk1"/>
                </a:solidFill>
                <a:effectLst/>
                <a:latin typeface="Arial"/>
                <a:ea typeface="Arial"/>
                <a:cs typeface="Arial"/>
                <a:sym typeface="Arial"/>
              </a:rPr>
              <a:t>Examiner comments on AO3</a:t>
            </a:r>
            <a:r>
              <a:rPr lang="en-GB" sz="1200" b="1" i="0" u="none" strike="noStrike" kern="1200" cap="none" dirty="0" smtClean="0">
                <a:solidFill>
                  <a:schemeClr val="dk1"/>
                </a:solidFill>
                <a:effectLst/>
                <a:latin typeface="Arial"/>
                <a:ea typeface="Arial"/>
                <a:cs typeface="Arial"/>
                <a:sym typeface="Arial"/>
              </a:rPr>
              <a:t>: </a:t>
            </a:r>
            <a:r>
              <a:rPr lang="en-US" sz="1200" b="1" i="1" u="none" strike="noStrike" kern="1200" cap="none" dirty="0" smtClean="0">
                <a:solidFill>
                  <a:schemeClr val="dk1"/>
                </a:solidFill>
                <a:effectLst/>
                <a:latin typeface="Arial"/>
                <a:ea typeface="Arial"/>
                <a:cs typeface="Arial"/>
                <a:sym typeface="Arial"/>
              </a:rPr>
              <a:t>Contextual details often met Level 2 (general) or Level 3 (clear) criteria.  Students need to avoid making sweeping </a:t>
            </a:r>
            <a:r>
              <a:rPr lang="en-US" sz="1200" b="1" i="1" u="none" strike="noStrike" kern="1200" cap="none" dirty="0" err="1" smtClean="0">
                <a:solidFill>
                  <a:schemeClr val="dk1"/>
                </a:solidFill>
                <a:effectLst/>
                <a:latin typeface="Arial"/>
                <a:ea typeface="Arial"/>
                <a:cs typeface="Arial"/>
                <a:sym typeface="Arial"/>
              </a:rPr>
              <a:t>generalisations</a:t>
            </a:r>
            <a:r>
              <a:rPr lang="en-US" sz="1200" b="1" i="1" u="none" strike="noStrike" kern="1200" cap="none" dirty="0" smtClean="0">
                <a:solidFill>
                  <a:schemeClr val="dk1"/>
                </a:solidFill>
                <a:effectLst/>
                <a:latin typeface="Arial"/>
                <a:ea typeface="Arial"/>
                <a:cs typeface="Arial"/>
                <a:sym typeface="Arial"/>
              </a:rPr>
              <a:t> and actually </a:t>
            </a:r>
            <a:r>
              <a:rPr lang="en-US" sz="1200" b="1" i="1" u="none" strike="noStrike" kern="1200" cap="none" dirty="0" err="1" smtClean="0">
                <a:solidFill>
                  <a:schemeClr val="dk1"/>
                </a:solidFill>
                <a:effectLst/>
                <a:latin typeface="Arial"/>
                <a:ea typeface="Arial"/>
                <a:cs typeface="Arial"/>
                <a:sym typeface="Arial"/>
              </a:rPr>
              <a:t>analyse</a:t>
            </a:r>
            <a:r>
              <a:rPr lang="en-US" sz="1200" b="1" i="1" u="none" strike="noStrike" kern="1200" cap="none" dirty="0" smtClean="0">
                <a:solidFill>
                  <a:schemeClr val="dk1"/>
                </a:solidFill>
                <a:effectLst/>
                <a:latin typeface="Arial"/>
                <a:ea typeface="Arial"/>
                <a:cs typeface="Arial"/>
                <a:sym typeface="Arial"/>
              </a:rPr>
              <a:t> how contextual factors play a role in aiding a deeper understanding of play’s themes or writer’s craft - as demonstrated by those candidates attaining higher level.</a:t>
            </a:r>
            <a:endParaRPr lang="en-GB" sz="1200" b="1" i="1"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cap="none" dirty="0" smtClean="0">
              <a:solidFill>
                <a:schemeClr val="dk1"/>
              </a:solidFill>
              <a:effectLst/>
              <a:latin typeface="Arial"/>
              <a:ea typeface="Arial"/>
              <a:cs typeface="Arial"/>
              <a:sym typeface="Arial"/>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Some understanding of different interpretations and alternative readings of texts. At this level, responses might not specify specific critical positions.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sng" strike="noStrike" kern="1200" cap="none" dirty="0" smtClean="0">
                <a:solidFill>
                  <a:schemeClr val="dk1"/>
                </a:solidFill>
                <a:effectLst/>
                <a:latin typeface="Arial"/>
                <a:ea typeface="Arial"/>
                <a:cs typeface="Arial"/>
                <a:sym typeface="Arial"/>
              </a:rPr>
              <a:t>Examiner comments on AO5</a:t>
            </a:r>
            <a:r>
              <a:rPr lang="en-GB" sz="1200" b="1" i="0" u="none" strike="noStrike" kern="1200" cap="none" dirty="0" smtClean="0">
                <a:solidFill>
                  <a:schemeClr val="dk1"/>
                </a:solidFill>
                <a:effectLst/>
                <a:latin typeface="Arial"/>
                <a:ea typeface="Arial"/>
                <a:cs typeface="Arial"/>
                <a:sym typeface="Arial"/>
              </a:rPr>
              <a:t>: </a:t>
            </a:r>
            <a:r>
              <a:rPr lang="en-GB" sz="1200" b="1" i="1" u="none" strike="noStrike" kern="1200" cap="none" dirty="0" smtClean="0">
                <a:solidFill>
                  <a:schemeClr val="dk1"/>
                </a:solidFill>
                <a:effectLst/>
                <a:latin typeface="Arial"/>
                <a:ea typeface="Arial"/>
                <a:cs typeface="Arial"/>
                <a:sym typeface="Arial"/>
              </a:rPr>
              <a:t>Very few students made no reference at all to critical reading.  There were relatively few broad Marxist/Feminist readings.  Most students had a range of ideas from their wider reading, which mostly added to the quality of their argument.  Some students let their critical reading drive their argument/essay away from the topic – sections of the essay would be devoted to working through a substantial critical viewpoint, but with only tenuous connection to the question.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effectLst/>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b="1" dirty="0" smtClean="0">
                <a:latin typeface="Arial" panose="020B0604020202020204" pitchFamily="34" charset="0"/>
              </a:rPr>
              <a:t>Reasons why candidates didn’t well. </a:t>
            </a:r>
          </a:p>
          <a:p>
            <a:pPr eaLnBrk="1" hangingPunct="1"/>
            <a:r>
              <a:rPr lang="en-US" altLang="en-US" b="1" dirty="0" smtClean="0">
                <a:latin typeface="Arial" panose="020B0604020202020204" pitchFamily="34" charset="0"/>
              </a:rPr>
              <a:t>Summary from previous slides. </a:t>
            </a: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539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This section will be delivered by your host from Inset Online. </a:t>
            </a:r>
          </a:p>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8003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US" altLang="en-US" b="1" dirty="0" smtClean="0">
                <a:latin typeface="Arial" panose="020B0604020202020204" pitchFamily="34" charset="0"/>
              </a:rPr>
              <a:t>Refer</a:t>
            </a:r>
            <a:r>
              <a:rPr lang="en-US" altLang="en-US" b="1" baseline="0" dirty="0" smtClean="0">
                <a:latin typeface="Arial" panose="020B0604020202020204" pitchFamily="34" charset="0"/>
              </a:rPr>
              <a:t> the delegates to the Word Doc </a:t>
            </a:r>
            <a:r>
              <a:rPr lang="en-US" sz="1200" b="1" i="0" u="none" strike="noStrike" kern="1200" cap="none" dirty="0" smtClean="0">
                <a:solidFill>
                  <a:schemeClr val="dk1"/>
                </a:solidFill>
                <a:effectLst/>
                <a:latin typeface="Arial"/>
                <a:ea typeface="Arial"/>
                <a:cs typeface="Arial"/>
                <a:sym typeface="Arial"/>
              </a:rPr>
              <a:t>17OAE04 Section A Exemplar student response</a:t>
            </a:r>
          </a:p>
          <a:p>
            <a:r>
              <a:rPr lang="en-US" sz="1200" b="1" i="0" u="none" strike="noStrike" kern="1200" cap="none" dirty="0" smtClean="0">
                <a:solidFill>
                  <a:schemeClr val="dk1"/>
                </a:solidFill>
                <a:effectLst/>
                <a:latin typeface="Arial"/>
                <a:ea typeface="Arial"/>
                <a:cs typeface="Arial"/>
                <a:sym typeface="Arial"/>
              </a:rPr>
              <a:t>This</a:t>
            </a:r>
            <a:r>
              <a:rPr lang="en-US" sz="1200" b="1" i="0" u="none" strike="noStrike" kern="1200" cap="none" baseline="0" dirty="0" smtClean="0">
                <a:solidFill>
                  <a:schemeClr val="dk1"/>
                </a:solidFill>
                <a:effectLst/>
                <a:latin typeface="Arial"/>
                <a:ea typeface="Arial"/>
                <a:cs typeface="Arial"/>
                <a:sym typeface="Arial"/>
              </a:rPr>
              <a:t> is a candidate response</a:t>
            </a:r>
            <a:r>
              <a:rPr lang="en-US" sz="1200" b="1" i="0" u="none" strike="noStrike" kern="1200" cap="none" dirty="0" smtClean="0">
                <a:solidFill>
                  <a:schemeClr val="dk1"/>
                </a:solidFill>
                <a:effectLst/>
                <a:latin typeface="Arial"/>
                <a:ea typeface="Arial"/>
                <a:cs typeface="Arial"/>
                <a:sym typeface="Arial"/>
              </a:rPr>
              <a:t> (typed for ease of reading) from the June 2017 examination. The candidate is responding to</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Q3:Explore how Shakespeare presents suffering in </a:t>
            </a:r>
            <a:r>
              <a:rPr lang="en-US" sz="1200" b="0" i="1" u="none" strike="noStrike" kern="1200" cap="none" dirty="0" smtClean="0">
                <a:solidFill>
                  <a:schemeClr val="dk1"/>
                </a:solidFill>
                <a:effectLst/>
                <a:latin typeface="Arial"/>
                <a:ea typeface="Arial"/>
                <a:cs typeface="Arial"/>
                <a:sym typeface="Arial"/>
              </a:rPr>
              <a:t>Hamlet</a:t>
            </a:r>
            <a:r>
              <a:rPr lang="en-US" sz="1200" b="0" i="0" u="none" strike="noStrike" kern="1200" cap="none" dirty="0" smtClean="0">
                <a:solidFill>
                  <a:schemeClr val="dk1"/>
                </a:solidFill>
                <a:effectLst/>
                <a:latin typeface="Arial"/>
                <a:ea typeface="Arial"/>
                <a:cs typeface="Arial"/>
                <a:sym typeface="Arial"/>
              </a:rPr>
              <a:t>. You must relate your discussion to relevant contextual factors and ideas from your critical reading.</a:t>
            </a:r>
            <a:endParaRPr lang="en-GB" sz="1200" b="0" i="0" u="none" strike="noStrike" kern="1200" cap="none" dirty="0" smtClean="0">
              <a:solidFill>
                <a:schemeClr val="dk1"/>
              </a:solidFill>
              <a:effectLst/>
              <a:latin typeface="Arial"/>
              <a:ea typeface="Arial"/>
              <a:cs typeface="Arial"/>
              <a:sym typeface="Arial"/>
            </a:endParaRPr>
          </a:p>
          <a:p>
            <a:pPr eaLnBrk="1" hangingPunct="1"/>
            <a:r>
              <a:rPr lang="en-US" altLang="en-US" b="1" dirty="0" smtClean="0">
                <a:latin typeface="Arial" panose="020B0604020202020204" pitchFamily="34" charset="0"/>
              </a:rPr>
              <a:t>Allow delegates enough time to read the essay and look at the assessment grids</a:t>
            </a:r>
            <a:r>
              <a:rPr lang="en-US" altLang="en-US" dirty="0" smtClean="0">
                <a:latin typeface="Arial" panose="020B0604020202020204" pitchFamily="34" charset="0"/>
              </a:rPr>
              <a:t>.</a:t>
            </a:r>
            <a:r>
              <a:rPr lang="en-US" altLang="en-US" b="1" dirty="0" smtClean="0">
                <a:latin typeface="Arial" panose="020B0604020202020204" pitchFamily="34" charset="0"/>
              </a:rPr>
              <a:t> Encourage them to give it a mark themselves and then give the following feedback:</a:t>
            </a:r>
          </a:p>
          <a:p>
            <a:r>
              <a:rPr lang="en-US" sz="1200" b="0" i="0" u="none" strike="noStrike" kern="1200" cap="none" dirty="0" smtClean="0">
                <a:solidFill>
                  <a:schemeClr val="dk1"/>
                </a:solidFill>
                <a:effectLst/>
                <a:latin typeface="Arial"/>
                <a:ea typeface="Arial"/>
                <a:cs typeface="Arial"/>
                <a:sym typeface="Arial"/>
              </a:rPr>
              <a:t>The response begins confidently, with a clear sense of purpose and early engagement with both context (political / religious uncertainty) and critical debate (Hazlitt’s views on Hamlet). There is also a clear sense of the writer’s craft – although too much is made of ‘the vocative O’. The candidate is exploring some interesting features of context (e.g. the reference to Bacon is a welcome departure from endless detail on James I) and always links points to the text, to critical debate and to the terms of the question.</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 </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The candidate continues to develop his own arguments with detailed reference to Hazlitt’s point, always linking critical debate to examples from the text itself (</a:t>
            </a:r>
            <a:r>
              <a:rPr lang="en-US" sz="1200" b="0" i="0" u="none" strike="noStrike" kern="1200" cap="none" dirty="0" err="1" smtClean="0">
                <a:solidFill>
                  <a:schemeClr val="dk1"/>
                </a:solidFill>
                <a:effectLst/>
                <a:latin typeface="Arial"/>
                <a:ea typeface="Arial"/>
                <a:cs typeface="Arial"/>
                <a:sym typeface="Arial"/>
              </a:rPr>
              <a:t>e.g</a:t>
            </a:r>
            <a:r>
              <a:rPr lang="en-US" sz="1200" b="0" i="0" u="none" strike="noStrike" kern="1200" cap="none" dirty="0" smtClean="0">
                <a:solidFill>
                  <a:schemeClr val="dk1"/>
                </a:solidFill>
                <a:effectLst/>
                <a:latin typeface="Arial"/>
                <a:ea typeface="Arial"/>
                <a:cs typeface="Arial"/>
                <a:sym typeface="Arial"/>
              </a:rPr>
              <a:t> the developed point about Laertes as a foil to Hamlet).</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 </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In the penultimate paragraph there is further, sophisticated argument in response to Hazlitt – again the candidate neatly links critical ideas and contextual points to the text itself. This sustained evaluative response to critical ideas is a feature of Level 5 performance on AO5.</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The essay is rounded off with a degree of sophistication with the candidate re-visiting Kerrigan’s quote as he concludes his own argument.</a:t>
            </a:r>
            <a:endParaRPr lang="en-GB" sz="1200" b="0" i="0" u="none" strike="noStrike" kern="1200" cap="none" dirty="0" smtClean="0">
              <a:solidFill>
                <a:schemeClr val="dk1"/>
              </a:solidFill>
              <a:effectLst/>
              <a:latin typeface="Arial"/>
              <a:ea typeface="Arial"/>
              <a:cs typeface="Arial"/>
              <a:sym typeface="Arial"/>
            </a:endParaRPr>
          </a:p>
          <a:p>
            <a:pPr eaLnBrk="1" hangingPunct="1"/>
            <a:endParaRPr lang="en-US" altLang="en-US" b="1" dirty="0" smtClean="0">
              <a:latin typeface="Arial" panose="020B0604020202020204" pitchFamily="34" charset="0"/>
            </a:endParaRPr>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62429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Show</a:t>
            </a:r>
            <a:r>
              <a:rPr lang="en-GB" b="1" baseline="0" dirty="0" smtClean="0"/>
              <a:t> these slides as a summary of the assessment of Exemplar Section A</a:t>
            </a:r>
            <a:endParaRPr b="1"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cap="none" dirty="0" smtClean="0">
                <a:solidFill>
                  <a:schemeClr val="dk1"/>
                </a:solidFill>
                <a:effectLst/>
                <a:latin typeface="Arial"/>
                <a:ea typeface="Arial"/>
                <a:cs typeface="Arial"/>
                <a:sym typeface="Arial"/>
              </a:rPr>
              <a:t>The response was awarded </a:t>
            </a:r>
            <a:r>
              <a:rPr lang="en-US" sz="1200" b="1" i="0" u="none" strike="noStrike" kern="1200" cap="none" dirty="0" smtClean="0">
                <a:solidFill>
                  <a:schemeClr val="dk1"/>
                </a:solidFill>
                <a:effectLst/>
                <a:latin typeface="Arial"/>
                <a:ea typeface="Arial"/>
                <a:cs typeface="Arial"/>
                <a:sym typeface="Arial"/>
              </a:rPr>
              <a:t>19 </a:t>
            </a:r>
            <a:r>
              <a:rPr lang="en-US" sz="1200" b="0" i="0" u="none" strike="noStrike" kern="1200" cap="none" dirty="0" smtClean="0">
                <a:solidFill>
                  <a:schemeClr val="dk1"/>
                </a:solidFill>
                <a:effectLst/>
                <a:latin typeface="Arial"/>
                <a:ea typeface="Arial"/>
                <a:cs typeface="Arial"/>
                <a:sym typeface="Arial"/>
              </a:rPr>
              <a:t>on Grid 1 and </a:t>
            </a:r>
            <a:r>
              <a:rPr lang="en-US" sz="1200" b="1" i="0" u="none" strike="noStrike" kern="1200" cap="none" dirty="0" smtClean="0">
                <a:solidFill>
                  <a:schemeClr val="dk1"/>
                </a:solidFill>
                <a:effectLst/>
                <a:latin typeface="Arial"/>
                <a:ea typeface="Arial"/>
                <a:cs typeface="Arial"/>
                <a:sym typeface="Arial"/>
              </a:rPr>
              <a:t>13</a:t>
            </a:r>
            <a:r>
              <a:rPr lang="en-US" sz="1200" b="0" i="0" u="none" strike="noStrike" kern="1200" cap="none" dirty="0" smtClean="0">
                <a:solidFill>
                  <a:schemeClr val="dk1"/>
                </a:solidFill>
                <a:effectLst/>
                <a:latin typeface="Arial"/>
                <a:ea typeface="Arial"/>
                <a:cs typeface="Arial"/>
                <a:sym typeface="Arial"/>
              </a:rPr>
              <a:t> on Grid 2. A secure, if not top, Level 5.</a:t>
            </a:r>
            <a:endParaRPr lang="en-GB" sz="1200" b="0" i="0" u="none" strike="noStrike" kern="1200" cap="none" dirty="0" smtClean="0">
              <a:solidFill>
                <a:schemeClr val="dk1"/>
              </a:solidFill>
              <a:effectLst/>
              <a:latin typeface="Arial"/>
              <a:ea typeface="Arial"/>
              <a:cs typeface="Arial"/>
              <a:sym typeface="Arial"/>
            </a:endParaRPr>
          </a:p>
          <a:p>
            <a:pPr lvl="0">
              <a:spcBef>
                <a:spcPts val="0"/>
              </a:spcBef>
              <a:buNone/>
            </a:pPr>
            <a:endParaRPr b="1"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A reminder that these exemplars are all taken from candidates’ scripts in the 2017 exam.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139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2"/>
                </a:solidFill>
                <a:latin typeface="Times New Roman"/>
                <a:cs typeface="Times New Roman"/>
              </a:rPr>
              <a:t>Controlled and logical. Few errors. Cohesive transitions.</a:t>
            </a: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endParaRPr lang="en-GB" altLang="en-US" sz="1200" dirty="0" smtClean="0">
              <a:latin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1F497D"/>
                </a:solidFill>
                <a:latin typeface="Times New Roman"/>
                <a:cs typeface="Times New Roman"/>
              </a:rPr>
              <a:t>Discriminating analysis of writer’s craft.</a:t>
            </a: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1F497D"/>
                </a:solidFill>
                <a:latin typeface="Times New Roman"/>
                <a:cs typeface="Times New Roman"/>
              </a:rPr>
              <a:t>Detailed, persuasive links between text and context. </a:t>
            </a: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A reminder that these exemplars are all taken from candidates’ scripts in the 2017 exam.</a:t>
            </a:r>
          </a:p>
          <a:p>
            <a:pPr lvl="0">
              <a:spcBef>
                <a:spcPts val="0"/>
              </a:spcBef>
              <a:buNone/>
            </a:pPr>
            <a:endParaRPr dirty="0"/>
          </a:p>
        </p:txBody>
      </p:sp>
      <p:sp>
        <p:nvSpPr>
          <p:cNvPr id="299" name="Shape 2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7098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General knowledge and understanding, using some appropriate concepts and terms. There are likely to be lapses and errors, but expression is generally clear.</a:t>
            </a:r>
          </a:p>
          <a:p>
            <a:r>
              <a:rPr lang="en-GB" sz="1200" b="1" i="0" u="sng" strike="noStrike" kern="1200" cap="none" dirty="0" smtClean="0">
                <a:solidFill>
                  <a:schemeClr val="dk1"/>
                </a:solidFill>
                <a:effectLst/>
                <a:latin typeface="Arial"/>
                <a:ea typeface="Arial"/>
                <a:cs typeface="Arial"/>
                <a:sym typeface="Arial"/>
              </a:rPr>
              <a:t>Examiner comments</a:t>
            </a:r>
            <a:r>
              <a:rPr lang="en-GB" sz="1200" b="1" i="0" u="none" strike="noStrike" kern="1200" cap="none" dirty="0" smtClean="0">
                <a:solidFill>
                  <a:schemeClr val="dk1"/>
                </a:solidFill>
                <a:effectLst/>
                <a:latin typeface="Arial"/>
                <a:ea typeface="Arial"/>
                <a:cs typeface="Arial"/>
                <a:sym typeface="Arial"/>
              </a:rPr>
              <a:t>: </a:t>
            </a:r>
            <a:r>
              <a:rPr lang="en-GB" sz="1200" b="1" i="1" u="none" strike="noStrike" kern="1200" cap="none" dirty="0" smtClean="0">
                <a:solidFill>
                  <a:schemeClr val="dk1"/>
                </a:solidFill>
                <a:effectLst/>
                <a:latin typeface="Arial"/>
                <a:ea typeface="Arial"/>
                <a:cs typeface="Arial"/>
                <a:sym typeface="Arial"/>
              </a:rPr>
              <a:t>Weaker answers tried to bend the question to fit essays/topics covered done in class, for example suffering = revenge.</a:t>
            </a:r>
          </a:p>
          <a:p>
            <a:r>
              <a:rPr lang="en-GB" sz="1200" b="1" i="1" u="none" strike="noStrike" kern="1200" cap="none" dirty="0" smtClean="0">
                <a:solidFill>
                  <a:schemeClr val="dk1"/>
                </a:solidFill>
                <a:effectLst/>
                <a:latin typeface="Arial"/>
                <a:ea typeface="Arial"/>
                <a:cs typeface="Arial"/>
                <a:sym typeface="Arial"/>
              </a:rPr>
              <a:t>There were a number of students using what seemed to be pre-learned/all-purpose conclusions (and to a lesser extent intros) – all rhetorical flourish but no real substance or link to essay title.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cap="none" dirty="0" smtClean="0">
              <a:solidFill>
                <a:schemeClr val="dk1"/>
              </a:solidFill>
              <a:effectLst/>
              <a:latin typeface="Arial"/>
              <a:ea typeface="Arial"/>
              <a:cs typeface="Arial"/>
              <a:sym typeface="Arial"/>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Aware of writer at work. Straightforward comments on some aspects of structure, form and language, with some reference as to how these shape meaning.</a:t>
            </a:r>
            <a:r>
              <a:rPr lang="en-GB" sz="1200" b="1" i="0" u="none" strike="noStrike" kern="1200" cap="none" baseline="0" dirty="0" smtClean="0">
                <a:solidFill>
                  <a:schemeClr val="dk1"/>
                </a:solidFill>
                <a:effectLst/>
                <a:latin typeface="Arial"/>
                <a:ea typeface="Arial"/>
                <a:cs typeface="Arial"/>
                <a:sym typeface="Arial"/>
              </a:rPr>
              <a:t> Spending too much time on simple, word-level analysis was a feature of lower level responses.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sng" strike="noStrike" kern="1200" cap="none" baseline="0" dirty="0" smtClean="0">
                <a:solidFill>
                  <a:schemeClr val="dk1"/>
                </a:solidFill>
                <a:effectLst/>
                <a:latin typeface="Arial"/>
                <a:ea typeface="Arial"/>
                <a:cs typeface="Arial"/>
                <a:sym typeface="Arial"/>
              </a:rPr>
              <a:t>Examiner comments</a:t>
            </a:r>
            <a:r>
              <a:rPr lang="en-GB" sz="1200" b="1" i="0" u="none" strike="noStrike" kern="1200" cap="none" baseline="0" dirty="0" smtClean="0">
                <a:solidFill>
                  <a:schemeClr val="dk1"/>
                </a:solidFill>
                <a:effectLst/>
                <a:latin typeface="Arial"/>
                <a:ea typeface="Arial"/>
                <a:cs typeface="Arial"/>
                <a:sym typeface="Arial"/>
              </a:rPr>
              <a:t>: </a:t>
            </a:r>
            <a:r>
              <a:rPr lang="en-GB" sz="1200" b="1" i="1" u="none" strike="noStrike" kern="1200" cap="none" dirty="0" smtClean="0">
                <a:solidFill>
                  <a:schemeClr val="dk1"/>
                </a:solidFill>
                <a:effectLst/>
                <a:latin typeface="Arial"/>
                <a:ea typeface="Arial"/>
                <a:cs typeface="Arial"/>
                <a:sym typeface="Arial"/>
              </a:rPr>
              <a:t>Candidates’ performance on AO2 was perhaps weakest on this question. There was, in some responses, strong analysis of language, structure and form which was concise, well aligned to the question, and selective in which features to examine and in analysing the significance of the content; however, weaker analysis relied on unconvincing, word-level discussions - such as "The use of the personal pronoun "I"" or over-enthusiastic readings into alliteration or minor changes in the iambic pentameter. A number of candidates produced highly fluent and convincing arguments but with little or no sense of </a:t>
            </a:r>
            <a:r>
              <a:rPr lang="en-GB" sz="1200" b="1" i="1" u="none" strike="noStrike" kern="1200" cap="none" smtClean="0">
                <a:solidFill>
                  <a:schemeClr val="dk1"/>
                </a:solidFill>
                <a:effectLst/>
                <a:latin typeface="Arial"/>
                <a:ea typeface="Arial"/>
                <a:cs typeface="Arial"/>
                <a:sym typeface="Arial"/>
              </a:rPr>
              <a:t>the</a:t>
            </a:r>
            <a:r>
              <a:rPr lang="en-GB" sz="1200" b="1" i="1" u="none" strike="noStrike" kern="1200" cap="none" baseline="0" smtClean="0">
                <a:solidFill>
                  <a:schemeClr val="dk1"/>
                </a:solidFill>
                <a:effectLst/>
                <a:latin typeface="Arial"/>
                <a:ea typeface="Arial"/>
                <a:cs typeface="Arial"/>
                <a:sym typeface="Arial"/>
              </a:rPr>
              <a:t> dramatist’s </a:t>
            </a:r>
            <a:r>
              <a:rPr lang="en-GB" sz="1200" b="1" i="1" u="none" strike="noStrike" kern="1200" cap="none" dirty="0" smtClean="0">
                <a:solidFill>
                  <a:schemeClr val="dk1"/>
                </a:solidFill>
                <a:effectLst/>
                <a:latin typeface="Arial"/>
                <a:ea typeface="Arial"/>
                <a:cs typeface="Arial"/>
                <a:sym typeface="Arial"/>
              </a:rPr>
              <a:t>crafting. This is perhaps an area for centres to consider in their planning for next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effectLst/>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It is important that you involve the delegates right from the start of the session. Feedback is a two way communication and even though you are the expert here and understand what has happened in the last examination series, it is important to also understand who the delegates are, what were their issues with the last paper and why have they decided to come to this session. This will give you an idea, what your audience is like and also establish areas you may need to spend a little bit more time 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336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cap="none" dirty="0" smtClean="0">
                <a:solidFill>
                  <a:schemeClr val="dk1"/>
                </a:solidFill>
                <a:effectLst/>
                <a:latin typeface="Arial"/>
                <a:ea typeface="Arial"/>
                <a:cs typeface="Arial"/>
                <a:sym typeface="Arial"/>
              </a:rPr>
              <a:t>General awareness of contextual issues. Makes general links between text and context. Pre-learned and poorly digested contextual information – often not linked to the text itself – was a feature of low level responses. </a:t>
            </a:r>
          </a:p>
          <a:p>
            <a:pPr marL="0" marR="0" indent="0" algn="l" defTabSz="914400" rtl="0" eaLnBrk="1" fontAlgn="auto" latinLnBrk="0" hangingPunct="1">
              <a:lnSpc>
                <a:spcPct val="100000"/>
              </a:lnSpc>
              <a:spcBef>
                <a:spcPts val="0"/>
              </a:spcBef>
              <a:spcAft>
                <a:spcPts val="0"/>
              </a:spcAft>
              <a:buClrTx/>
              <a:buSzTx/>
              <a:buFontTx/>
              <a:buNone/>
              <a:tabLst/>
              <a:defRPr/>
            </a:pPr>
            <a:r>
              <a:rPr lang="en-GB" altLang="en-US" sz="1200" b="1" i="0" u="sng" strike="noStrike" kern="1200" cap="none" dirty="0" smtClean="0">
                <a:solidFill>
                  <a:schemeClr val="dk1"/>
                </a:solidFill>
                <a:effectLst/>
                <a:latin typeface="Arial"/>
                <a:ea typeface="Arial"/>
                <a:cs typeface="Arial"/>
                <a:sym typeface="Arial"/>
              </a:rPr>
              <a:t>Examiner</a:t>
            </a:r>
            <a:r>
              <a:rPr lang="en-GB" altLang="en-US" sz="1200" b="1" i="0" u="sng" strike="noStrike" kern="1200" cap="none" baseline="0" dirty="0" smtClean="0">
                <a:solidFill>
                  <a:schemeClr val="dk1"/>
                </a:solidFill>
                <a:effectLst/>
                <a:latin typeface="Arial"/>
                <a:ea typeface="Arial"/>
                <a:cs typeface="Arial"/>
                <a:sym typeface="Arial"/>
              </a:rPr>
              <a:t> comments</a:t>
            </a:r>
            <a:r>
              <a:rPr lang="en-GB" altLang="en-US" sz="1200" b="1" i="0" u="none" strike="noStrike" kern="1200" cap="none" baseline="0" dirty="0" smtClean="0">
                <a:solidFill>
                  <a:schemeClr val="dk1"/>
                </a:solidFill>
                <a:effectLst/>
                <a:latin typeface="Arial"/>
                <a:ea typeface="Arial"/>
                <a:cs typeface="Arial"/>
                <a:sym typeface="Arial"/>
              </a:rPr>
              <a:t>: </a:t>
            </a:r>
            <a:r>
              <a:rPr lang="en-GB" sz="1200" b="1" i="1" u="none" strike="noStrike" kern="1200" cap="none" dirty="0" smtClean="0">
                <a:solidFill>
                  <a:schemeClr val="dk1"/>
                </a:solidFill>
                <a:effectLst/>
                <a:latin typeface="Arial"/>
                <a:ea typeface="Arial"/>
                <a:cs typeface="Arial"/>
                <a:sym typeface="Arial"/>
              </a:rPr>
              <a:t>Context was handled better when biographical detail wasn’t made central.  Weaker answers often made sweeping generalisations about the time in which the plays were written.  Williams and Wilde’s plays sometimes become a straightforward reflection of their biographies. </a:t>
            </a:r>
            <a:r>
              <a:rPr lang="en-GB" sz="1200" b="1" i="1" u="none" strike="noStrike" kern="1200" cap="none" dirty="0" err="1" smtClean="0">
                <a:solidFill>
                  <a:schemeClr val="dk1"/>
                </a:solidFill>
                <a:effectLst/>
                <a:latin typeface="Arial"/>
                <a:ea typeface="Arial"/>
                <a:cs typeface="Arial"/>
                <a:sym typeface="Arial"/>
              </a:rPr>
              <a:t>Malfi</a:t>
            </a:r>
            <a:r>
              <a:rPr lang="en-GB" sz="1200" b="1" i="1" u="none" strike="noStrike" kern="1200" cap="none" dirty="0" smtClean="0">
                <a:solidFill>
                  <a:schemeClr val="dk1"/>
                </a:solidFill>
                <a:effectLst/>
                <a:latin typeface="Arial"/>
                <a:ea typeface="Arial"/>
                <a:cs typeface="Arial"/>
                <a:sym typeface="Arial"/>
              </a:rPr>
              <a:t> and Faustus tended to be supported by a useful understanding of the period/dramatic context, which was much more illuminating.</a:t>
            </a: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US" altLang="en-US" b="1" dirty="0" smtClean="0">
                <a:latin typeface="Arial" panose="020B0604020202020204" pitchFamily="34" charset="0"/>
              </a:rPr>
              <a:t>Refer</a:t>
            </a:r>
            <a:r>
              <a:rPr lang="en-US" altLang="en-US" b="1" baseline="0" dirty="0" smtClean="0">
                <a:latin typeface="Arial" panose="020B0604020202020204" pitchFamily="34" charset="0"/>
              </a:rPr>
              <a:t> the delegates to the Word Doc </a:t>
            </a:r>
            <a:r>
              <a:rPr lang="en-US" sz="1200" b="1" i="0" u="none" strike="noStrike" kern="1200" cap="none" dirty="0" smtClean="0">
                <a:solidFill>
                  <a:schemeClr val="dk1"/>
                </a:solidFill>
                <a:effectLst/>
                <a:latin typeface="Arial"/>
                <a:ea typeface="Arial"/>
                <a:cs typeface="Arial"/>
                <a:sym typeface="Arial"/>
              </a:rPr>
              <a:t>17OAE04 Section B</a:t>
            </a:r>
            <a:r>
              <a:rPr lang="en-US" sz="1200" b="1" i="0" u="none" strike="noStrike" kern="1200" cap="none" baseline="0" dirty="0" smtClean="0">
                <a:solidFill>
                  <a:schemeClr val="dk1"/>
                </a:solidFill>
                <a:effectLst/>
                <a:latin typeface="Arial"/>
                <a:ea typeface="Arial"/>
                <a:cs typeface="Arial"/>
                <a:sym typeface="Arial"/>
              </a:rPr>
              <a:t> </a:t>
            </a:r>
            <a:r>
              <a:rPr lang="en-US" sz="1200" b="1" i="0" u="none" strike="noStrike" kern="1200" cap="none" dirty="0" smtClean="0">
                <a:solidFill>
                  <a:schemeClr val="dk1"/>
                </a:solidFill>
                <a:effectLst/>
                <a:latin typeface="Arial"/>
                <a:ea typeface="Arial"/>
                <a:cs typeface="Arial"/>
                <a:sym typeface="Arial"/>
              </a:rPr>
              <a:t>Exemplar student response</a:t>
            </a:r>
          </a:p>
          <a:p>
            <a:r>
              <a:rPr lang="en-US" sz="1200" b="1" i="0" u="none" strike="noStrike" kern="1200" cap="none" dirty="0" smtClean="0">
                <a:solidFill>
                  <a:schemeClr val="dk1"/>
                </a:solidFill>
                <a:effectLst/>
                <a:latin typeface="Arial"/>
                <a:ea typeface="Arial"/>
                <a:cs typeface="Arial"/>
                <a:sym typeface="Arial"/>
              </a:rPr>
              <a:t>This</a:t>
            </a:r>
            <a:r>
              <a:rPr lang="en-US" sz="1200" b="1" i="0" u="none" strike="noStrike" kern="1200" cap="none" baseline="0" dirty="0" smtClean="0">
                <a:solidFill>
                  <a:schemeClr val="dk1"/>
                </a:solidFill>
                <a:effectLst/>
                <a:latin typeface="Arial"/>
                <a:ea typeface="Arial"/>
                <a:cs typeface="Arial"/>
                <a:sym typeface="Arial"/>
              </a:rPr>
              <a:t> is a candidate response</a:t>
            </a:r>
            <a:r>
              <a:rPr lang="en-US" sz="1200" b="1" i="0" u="none" strike="noStrike" kern="1200" cap="none" dirty="0" smtClean="0">
                <a:solidFill>
                  <a:schemeClr val="dk1"/>
                </a:solidFill>
                <a:effectLst/>
                <a:latin typeface="Arial"/>
                <a:ea typeface="Arial"/>
                <a:cs typeface="Arial"/>
                <a:sym typeface="Arial"/>
              </a:rPr>
              <a:t> (typed for ease of reading) from the June 2017 examination. The candidate is responding to</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Q24: Explore the ways Williams portrays the rise of a new social order in </a:t>
            </a:r>
            <a:r>
              <a:rPr lang="en-US" sz="1200" b="0" i="1" u="none" strike="noStrike" kern="1200" cap="none" dirty="0" smtClean="0">
                <a:solidFill>
                  <a:schemeClr val="dk1"/>
                </a:solidFill>
                <a:effectLst/>
                <a:latin typeface="Arial"/>
                <a:ea typeface="Arial"/>
                <a:cs typeface="Arial"/>
                <a:sym typeface="Arial"/>
              </a:rPr>
              <a:t>A Streetcar Named Desire</a:t>
            </a:r>
            <a:r>
              <a:rPr lang="en-US" sz="1200" b="0" i="0" u="none" strike="noStrike" kern="1200" cap="none" dirty="0" smtClean="0">
                <a:solidFill>
                  <a:schemeClr val="dk1"/>
                </a:solidFill>
                <a:effectLst/>
                <a:latin typeface="Arial"/>
                <a:ea typeface="Arial"/>
                <a:cs typeface="Arial"/>
                <a:sym typeface="Arial"/>
              </a:rPr>
              <a:t>. You must relate your discussion to relevant contextual factors.</a:t>
            </a:r>
            <a:endParaRPr lang="en-GB" sz="1200" b="0" i="0" u="none" strike="noStrike" kern="1200" cap="none" dirty="0" smtClean="0">
              <a:solidFill>
                <a:schemeClr val="dk1"/>
              </a:solidFill>
              <a:effectLst/>
              <a:latin typeface="Arial"/>
              <a:ea typeface="Arial"/>
              <a:cs typeface="Arial"/>
              <a:sym typeface="Arial"/>
            </a:endParaRPr>
          </a:p>
          <a:p>
            <a:pPr eaLnBrk="1" hangingPunct="1"/>
            <a:r>
              <a:rPr lang="en-US" altLang="en-US" b="1" dirty="0" smtClean="0">
                <a:latin typeface="Arial" panose="020B0604020202020204" pitchFamily="34" charset="0"/>
              </a:rPr>
              <a:t>Allow delegates enough time to read the essay and look at the assessment grid</a:t>
            </a:r>
            <a:r>
              <a:rPr lang="en-US" altLang="en-US" dirty="0" smtClean="0">
                <a:latin typeface="Arial" panose="020B0604020202020204" pitchFamily="34" charset="0"/>
              </a:rPr>
              <a:t>.</a:t>
            </a:r>
            <a:r>
              <a:rPr lang="en-US" altLang="en-US" b="1" dirty="0" smtClean="0">
                <a:latin typeface="Arial" panose="020B0604020202020204" pitchFamily="34" charset="0"/>
              </a:rPr>
              <a:t> Encourage them to give it a mark themselves and then give the following feedback:</a:t>
            </a:r>
          </a:p>
          <a:p>
            <a:r>
              <a:rPr lang="en-US" sz="1200" b="0" i="0" u="none" strike="noStrike" kern="1200" cap="none" dirty="0" smtClean="0">
                <a:solidFill>
                  <a:schemeClr val="dk1"/>
                </a:solidFill>
                <a:effectLst/>
                <a:latin typeface="Arial"/>
                <a:ea typeface="Arial"/>
                <a:cs typeface="Arial"/>
                <a:sym typeface="Arial"/>
              </a:rPr>
              <a:t>The response begins with a nicely succinct overview of the play, linking Williams’ purpose clearly to the terms of the question. There is an early focus on the dramatist’s craft (stage directions; use of language). There is also a link made between the play, its context (diverse New Orleans) and the terms of the question, although expression is a little clumsy (‘undermines’).</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 </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The candidate does a good job of exploring the play’s literary context (naturalism; expressionism; European influences) and is able to develop points in some detail with reference to the text (NB ‘detail’ on context is a requirement for Level 4) while never losing sight of the question.</a:t>
            </a:r>
            <a:endParaRPr lang="en-GB" sz="1200" b="0" i="0" u="none" strike="noStrike" kern="1200" cap="none" dirty="0" smtClean="0">
              <a:solidFill>
                <a:schemeClr val="dk1"/>
              </a:solidFill>
              <a:effectLst/>
              <a:latin typeface="Arial"/>
              <a:ea typeface="Arial"/>
              <a:cs typeface="Arial"/>
              <a:sym typeface="Arial"/>
            </a:endParaRPr>
          </a:p>
          <a:p>
            <a:r>
              <a:rPr lang="en-US" sz="1200" b="0" i="0" u="none" strike="noStrike" kern="1200" cap="none" dirty="0" smtClean="0">
                <a:solidFill>
                  <a:schemeClr val="dk1"/>
                </a:solidFill>
                <a:effectLst/>
                <a:latin typeface="Arial"/>
                <a:ea typeface="Arial"/>
                <a:cs typeface="Arial"/>
                <a:sym typeface="Arial"/>
              </a:rPr>
              <a:t>The final third of the essay continues its focus on the writer’s craft and on linking this to the terms of the question.</a:t>
            </a:r>
            <a:endParaRPr lang="en-GB" sz="1200" b="0" i="0" u="none" strike="noStrike" kern="1200" cap="none" dirty="0" smtClean="0">
              <a:solidFill>
                <a:schemeClr val="dk1"/>
              </a:solidFill>
              <a:effectLst/>
              <a:latin typeface="Arial"/>
              <a:ea typeface="Arial"/>
              <a:cs typeface="Arial"/>
              <a:sym typeface="Arial"/>
            </a:endParaRPr>
          </a:p>
          <a:p>
            <a:pPr eaLnBrk="1" hangingPunct="1"/>
            <a:endParaRPr lang="en-US" altLang="en-US" b="1" dirty="0" smtClean="0">
              <a:latin typeface="Arial" panose="020B0604020202020204" pitchFamily="34" charset="0"/>
            </a:endParaRPr>
          </a:p>
          <a:p>
            <a:pPr eaLnBrk="1" hangingPunct="1"/>
            <a:endParaRPr lang="en-US" altLang="en-US" b="1"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03867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Show</a:t>
            </a:r>
            <a:r>
              <a:rPr lang="en-GB" b="1" baseline="0" dirty="0" smtClean="0"/>
              <a:t> these slides as a summary of the assessment of Exemplar Section B</a:t>
            </a:r>
            <a:endParaRPr b="1"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cap="none" dirty="0" smtClean="0">
                <a:solidFill>
                  <a:schemeClr val="dk1"/>
                </a:solidFill>
                <a:effectLst/>
                <a:latin typeface="Arial"/>
                <a:ea typeface="Arial"/>
                <a:cs typeface="Arial"/>
                <a:sym typeface="Arial"/>
              </a:rPr>
              <a:t>The response was awarded </a:t>
            </a:r>
            <a:r>
              <a:rPr lang="en-US" sz="1200" b="1" i="0" u="none" strike="noStrike" kern="1200" cap="none" dirty="0" smtClean="0">
                <a:solidFill>
                  <a:schemeClr val="dk1"/>
                </a:solidFill>
                <a:effectLst/>
                <a:latin typeface="Arial"/>
                <a:ea typeface="Arial"/>
                <a:cs typeface="Arial"/>
                <a:sym typeface="Arial"/>
              </a:rPr>
              <a:t>20</a:t>
            </a:r>
            <a:r>
              <a:rPr lang="en-US" sz="1200" b="0" i="0" u="none" strike="noStrike" kern="1200" cap="none" dirty="0" smtClean="0">
                <a:solidFill>
                  <a:schemeClr val="dk1"/>
                </a:solidFill>
                <a:effectLst/>
                <a:latin typeface="Arial"/>
                <a:ea typeface="Arial"/>
                <a:cs typeface="Arial"/>
                <a:sym typeface="Arial"/>
              </a:rPr>
              <a:t> marks (top Level 4)</a:t>
            </a:r>
            <a:endParaRPr lang="en-GB" sz="1200" b="0" i="0" u="none" strike="noStrike" kern="1200" cap="none" dirty="0" smtClean="0">
              <a:solidFill>
                <a:schemeClr val="dk1"/>
              </a:solidFill>
              <a:effectLst/>
              <a:latin typeface="Arial"/>
              <a:ea typeface="Arial"/>
              <a:cs typeface="Arial"/>
              <a:sym typeface="Arial"/>
            </a:endParaRPr>
          </a:p>
          <a:p>
            <a:pPr lvl="0">
              <a:spcBef>
                <a:spcPts val="0"/>
              </a:spcBef>
              <a:buNone/>
            </a:pPr>
            <a:endParaRPr b="1"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267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Shape 428"/>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Refer the delegates to the Examiner’s Report in their booklets and ask if there are any questions or issues arising.</a:t>
            </a:r>
            <a:endParaRPr b="1" dirty="0"/>
          </a:p>
        </p:txBody>
      </p:sp>
      <p:sp>
        <p:nvSpPr>
          <p:cNvPr id="429" name="Shape 4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1384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n-US" altLang="en-US" sz="1200" dirty="0" smtClean="0">
                <a:latin typeface="Arial" panose="020B0604020202020204" pitchFamily="34" charset="0"/>
              </a:rPr>
              <a:t>As previously, ask the delegates to offer their views on the delivery of the qualification and best practice. The above areas may be good starting points for a discussion and may make this part of the session a bit more focused. </a:t>
            </a:r>
          </a:p>
          <a:p>
            <a:pPr eaLnBrk="1" hangingPunct="1"/>
            <a:endParaRPr lang="en-US" altLang="en-US" sz="1200" dirty="0" smtClean="0">
              <a:latin typeface="Arial" panose="020B0604020202020204" pitchFamily="34" charset="0"/>
            </a:endParaRPr>
          </a:p>
          <a:p>
            <a:pPr eaLnBrk="1" hangingPunct="1"/>
            <a:r>
              <a:rPr lang="en-US" altLang="en-US" sz="1200" dirty="0" smtClean="0">
                <a:latin typeface="Arial" panose="020B0604020202020204" pitchFamily="34" charset="0"/>
              </a:rPr>
              <a:t>Allow them to discuss and share ideas on how to deliver this subject and qualification with each other.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Please note that this part is dealing with the delivery of the qualification rather than the exam. You will need to make this clear to the delegates when facilitating the discussion. </a:t>
            </a:r>
          </a:p>
          <a:p>
            <a:pPr lvl="0">
              <a:spcBef>
                <a:spcPts val="0"/>
              </a:spcBef>
              <a:buNone/>
            </a:pPr>
            <a:endParaRPr dirty="0"/>
          </a:p>
        </p:txBody>
      </p:sp>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75139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endParaRPr lang="es-ES" altLang="en-US" dirty="0" smtClean="0">
              <a:latin typeface="Arial" panose="020B0604020202020204" pitchFamily="34" charset="0"/>
            </a:endParaRP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90796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a:p>
        </p:txBody>
      </p:sp>
      <p:sp>
        <p:nvSpPr>
          <p:cNvPr id="397" name="Shape 3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4848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r>
              <a:rPr lang="en-GB" altLang="en-US" dirty="0" smtClean="0">
                <a:latin typeface="Arial" panose="020B0604020202020204" pitchFamily="34" charset="0"/>
              </a:rPr>
              <a:t>We constantly look to improve the delivery of our training and appreciate all delegate feedback. </a:t>
            </a:r>
          </a:p>
          <a:p>
            <a:endParaRPr lang="en-GB" altLang="en-US" dirty="0" smtClean="0">
              <a:latin typeface="Arial" panose="020B0604020202020204" pitchFamily="34" charset="0"/>
            </a:endParaRPr>
          </a:p>
          <a:p>
            <a:r>
              <a:rPr lang="en-GB" altLang="en-US" dirty="0" smtClean="0">
                <a:latin typeface="Arial" panose="020B0604020202020204" pitchFamily="34" charset="0"/>
              </a:rPr>
              <a:t>Delegates will soon </a:t>
            </a:r>
            <a:r>
              <a:rPr lang="en-GB" altLang="en-US" b="1" dirty="0" smtClean="0">
                <a:latin typeface="Arial" panose="020B0604020202020204" pitchFamily="34" charset="0"/>
              </a:rPr>
              <a:t>receive an email directing them to our </a:t>
            </a:r>
            <a:r>
              <a:rPr lang="en-GB" altLang="en-US" b="1" dirty="0" smtClean="0">
                <a:solidFill>
                  <a:srgbClr val="364395"/>
                </a:solidFill>
                <a:latin typeface="Arial" panose="020B0604020202020204" pitchFamily="34" charset="0"/>
              </a:rPr>
              <a:t>online feedback form</a:t>
            </a:r>
            <a:r>
              <a:rPr lang="en-GB" altLang="en-US" dirty="0" smtClean="0">
                <a:latin typeface="Arial" panose="020B0604020202020204" pitchFamily="34" charset="0"/>
              </a:rPr>
              <a:t>. </a:t>
            </a:r>
          </a:p>
          <a:p>
            <a:endParaRPr lang="en-GB" altLang="en-US" dirty="0" smtClean="0">
              <a:latin typeface="Arial" panose="020B0604020202020204" pitchFamily="34" charset="0"/>
            </a:endParaRPr>
          </a:p>
          <a:p>
            <a:r>
              <a:rPr lang="en-GB" altLang="en-US" dirty="0" smtClean="0">
                <a:latin typeface="Arial" panose="020B0604020202020204" pitchFamily="34" charset="0"/>
              </a:rPr>
              <a:t>The form takes no more than a couple of minutes to complete. Please ask them to take the time to let us know their thoughts by filling in this short form.</a:t>
            </a:r>
          </a:p>
          <a:p>
            <a:pPr lvl="0">
              <a:spcBef>
                <a:spcPts val="0"/>
              </a:spcBef>
              <a:buNone/>
            </a:pPr>
            <a:endParaRPr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24092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a:spcBef>
                <a:spcPct val="0"/>
              </a:spcBef>
            </a:pPr>
            <a:r>
              <a:rPr lang="en-US" altLang="en-US" sz="1200" b="1" i="1" dirty="0" smtClean="0">
                <a:latin typeface="Arial" panose="020B0604020202020204" pitchFamily="34" charset="0"/>
              </a:rPr>
              <a:t>There is a wide portfolio of training events already scheduled for the academic year 2016/17. </a:t>
            </a:r>
            <a:r>
              <a:rPr lang="en-US" altLang="en-US" sz="1200" i="1" dirty="0" smtClean="0">
                <a:latin typeface="Arial" panose="020B0604020202020204" pitchFamily="34" charset="0"/>
              </a:rPr>
              <a:t>These include training events for our General Qualifications as well as Vocational Qualifications. </a:t>
            </a:r>
          </a:p>
          <a:p>
            <a:pPr>
              <a:spcBef>
                <a:spcPct val="0"/>
              </a:spcBef>
            </a:pPr>
            <a:endParaRPr lang="en-US" altLang="en-US" sz="1200" b="1" dirty="0" smtClean="0">
              <a:latin typeface="Arial" panose="020B0604020202020204" pitchFamily="34" charset="0"/>
            </a:endParaRPr>
          </a:p>
          <a:p>
            <a:pPr>
              <a:spcBef>
                <a:spcPct val="0"/>
              </a:spcBef>
            </a:pPr>
            <a:endParaRPr lang="en-US" altLang="en-US" sz="1200" dirty="0" smtClean="0">
              <a:latin typeface="Arial" panose="020B0604020202020204" pitchFamily="34" charset="0"/>
            </a:endParaRPr>
          </a:p>
          <a:p>
            <a:r>
              <a:rPr lang="en-GB" altLang="en-US" sz="1200" b="1" i="1" dirty="0" smtClean="0">
                <a:latin typeface="Arial" panose="020B0604020202020204" pitchFamily="34" charset="0"/>
              </a:rPr>
              <a:t>Our events have been designed for the UK as well as international centres. </a:t>
            </a:r>
            <a:r>
              <a:rPr lang="en-GB" altLang="en-US" sz="1200" i="1" dirty="0" smtClean="0">
                <a:latin typeface="Arial" panose="020B0604020202020204" pitchFamily="34" charset="0"/>
              </a:rPr>
              <a:t>Some events that are specifically designed for UK centres and some specifically for international centres. </a:t>
            </a:r>
          </a:p>
          <a:p>
            <a:pPr lvl="0">
              <a:spcBef>
                <a:spcPts val="0"/>
              </a:spcBef>
              <a:buNone/>
            </a:pPr>
            <a:endParaRPr dirty="0"/>
          </a:p>
        </p:txBody>
      </p:sp>
      <p:sp>
        <p:nvSpPr>
          <p:cNvPr id="740" name="Shape 7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891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endParaRPr dirty="0"/>
          </a:p>
        </p:txBody>
      </p:sp>
      <p:sp>
        <p:nvSpPr>
          <p:cNvPr id="247" name="Shape 2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637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eaLnBrk="1" hangingPunct="1"/>
            <a:r>
              <a:rPr lang="es-ES" altLang="en-US" b="1" dirty="0" err="1" smtClean="0">
                <a:latin typeface="Arial" panose="020B0604020202020204" pitchFamily="34" charset="0"/>
              </a:rPr>
              <a:t>It</a:t>
            </a:r>
            <a:r>
              <a:rPr lang="es-ES" altLang="en-US" b="1" dirty="0" smtClean="0">
                <a:latin typeface="Arial" panose="020B0604020202020204" pitchFamily="34" charset="0"/>
              </a:rPr>
              <a:t> </a:t>
            </a:r>
            <a:r>
              <a:rPr lang="es-ES" altLang="en-US" b="1" dirty="0" err="1" smtClean="0">
                <a:latin typeface="Arial" panose="020B0604020202020204" pitchFamily="34" charset="0"/>
              </a:rPr>
              <a:t>is</a:t>
            </a:r>
            <a:r>
              <a:rPr lang="es-ES" altLang="en-US" b="1" dirty="0" smtClean="0">
                <a:latin typeface="Arial" panose="020B0604020202020204" pitchFamily="34" charset="0"/>
              </a:rPr>
              <a:t> </a:t>
            </a:r>
            <a:r>
              <a:rPr lang="es-ES" altLang="en-US" b="1" dirty="0" err="1" smtClean="0">
                <a:latin typeface="Arial" panose="020B0604020202020204" pitchFamily="34" charset="0"/>
              </a:rPr>
              <a:t>important</a:t>
            </a:r>
            <a:r>
              <a:rPr lang="es-ES" altLang="en-US" b="1" dirty="0" smtClean="0">
                <a:latin typeface="Arial" panose="020B0604020202020204" pitchFamily="34" charset="0"/>
              </a:rPr>
              <a:t> to </a:t>
            </a:r>
            <a:r>
              <a:rPr lang="es-ES" altLang="en-US" b="1" dirty="0" err="1" smtClean="0">
                <a:latin typeface="Arial" panose="020B0604020202020204" pitchFamily="34" charset="0"/>
              </a:rPr>
              <a:t>let</a:t>
            </a:r>
            <a:r>
              <a:rPr lang="es-ES" altLang="en-US" b="1" dirty="0" smtClean="0">
                <a:latin typeface="Arial" panose="020B0604020202020204" pitchFamily="34" charset="0"/>
              </a:rPr>
              <a:t> </a:t>
            </a:r>
            <a:r>
              <a:rPr lang="es-ES" altLang="en-US" b="1" dirty="0" err="1" smtClean="0">
                <a:latin typeface="Arial" panose="020B0604020202020204" pitchFamily="34" charset="0"/>
              </a:rPr>
              <a:t>the</a:t>
            </a:r>
            <a:r>
              <a:rPr lang="es-ES" altLang="en-US" b="1" dirty="0" smtClean="0">
                <a:latin typeface="Arial" panose="020B0604020202020204" pitchFamily="34" charset="0"/>
              </a:rPr>
              <a:t> </a:t>
            </a:r>
            <a:r>
              <a:rPr lang="es-ES" altLang="en-US" b="1" dirty="0" err="1" smtClean="0">
                <a:latin typeface="Arial" panose="020B0604020202020204" pitchFamily="34" charset="0"/>
              </a:rPr>
              <a:t>delegates</a:t>
            </a:r>
            <a:r>
              <a:rPr lang="es-ES" altLang="en-US" b="1" dirty="0" smtClean="0">
                <a:latin typeface="Arial" panose="020B0604020202020204" pitchFamily="34" charset="0"/>
              </a:rPr>
              <a:t> </a:t>
            </a:r>
            <a:r>
              <a:rPr lang="es-ES" altLang="en-US" b="1" dirty="0" err="1" smtClean="0">
                <a:latin typeface="Arial" panose="020B0604020202020204" pitchFamily="34" charset="0"/>
              </a:rPr>
              <a:t>know</a:t>
            </a:r>
            <a:r>
              <a:rPr lang="es-ES" altLang="en-US" b="1" dirty="0" smtClean="0">
                <a:latin typeface="Arial" panose="020B0604020202020204" pitchFamily="34" charset="0"/>
              </a:rPr>
              <a:t> </a:t>
            </a:r>
            <a:r>
              <a:rPr lang="es-ES" altLang="en-US" b="1" dirty="0" err="1" smtClean="0">
                <a:latin typeface="Arial" panose="020B0604020202020204" pitchFamily="34" charset="0"/>
              </a:rPr>
              <a:t>what’s</a:t>
            </a:r>
            <a:r>
              <a:rPr lang="es-ES" altLang="en-US" b="1" dirty="0" smtClean="0">
                <a:latin typeface="Arial" panose="020B0604020202020204" pitchFamily="34" charset="0"/>
              </a:rPr>
              <a:t> </a:t>
            </a:r>
            <a:r>
              <a:rPr lang="es-ES" altLang="en-US" b="1" dirty="0" err="1" smtClean="0">
                <a:latin typeface="Arial" panose="020B0604020202020204" pitchFamily="34" charset="0"/>
              </a:rPr>
              <a:t>coming</a:t>
            </a:r>
            <a:r>
              <a:rPr lang="es-ES" altLang="en-US" b="1" dirty="0" smtClean="0">
                <a:latin typeface="Arial" panose="020B0604020202020204" pitchFamily="34" charset="0"/>
              </a:rPr>
              <a:t> up </a:t>
            </a:r>
            <a:r>
              <a:rPr lang="es-ES" altLang="en-US" b="1" dirty="0" err="1" smtClean="0">
                <a:latin typeface="Arial" panose="020B0604020202020204" pitchFamily="34" charset="0"/>
              </a:rPr>
              <a:t>during</a:t>
            </a:r>
            <a:r>
              <a:rPr lang="es-ES" altLang="en-US" b="1" dirty="0" smtClean="0">
                <a:latin typeface="Arial" panose="020B0604020202020204" pitchFamily="34" charset="0"/>
              </a:rPr>
              <a:t> </a:t>
            </a:r>
            <a:r>
              <a:rPr lang="es-ES" altLang="en-US" b="1" dirty="0" err="1" smtClean="0">
                <a:latin typeface="Arial" panose="020B0604020202020204" pitchFamily="34" charset="0"/>
              </a:rPr>
              <a:t>the</a:t>
            </a:r>
            <a:r>
              <a:rPr lang="es-ES" altLang="en-US" b="1" dirty="0" smtClean="0">
                <a:latin typeface="Arial" panose="020B0604020202020204" pitchFamily="34" charset="0"/>
              </a:rPr>
              <a:t> </a:t>
            </a:r>
            <a:r>
              <a:rPr lang="es-ES" altLang="en-US" b="1" dirty="0" err="1" smtClean="0">
                <a:latin typeface="Arial" panose="020B0604020202020204" pitchFamily="34" charset="0"/>
              </a:rPr>
              <a:t>session</a:t>
            </a:r>
            <a:r>
              <a:rPr lang="es-ES" altLang="en-US" b="1" dirty="0" smtClean="0">
                <a:latin typeface="Arial" panose="020B0604020202020204" pitchFamily="34" charset="0"/>
              </a:rPr>
              <a:t>. </a:t>
            </a:r>
            <a:r>
              <a:rPr lang="es-ES" altLang="en-US" b="1" dirty="0" err="1" smtClean="0">
                <a:latin typeface="Arial" panose="020B0604020202020204" pitchFamily="34" charset="0"/>
              </a:rPr>
              <a:t>Not</a:t>
            </a:r>
            <a:r>
              <a:rPr lang="es-ES" altLang="en-US" b="1" dirty="0" smtClean="0">
                <a:latin typeface="Arial" panose="020B0604020202020204" pitchFamily="34" charset="0"/>
              </a:rPr>
              <a:t> </a:t>
            </a:r>
            <a:r>
              <a:rPr lang="es-ES" altLang="en-US" b="1" dirty="0" err="1" smtClean="0">
                <a:latin typeface="Arial" panose="020B0604020202020204" pitchFamily="34" charset="0"/>
              </a:rPr>
              <a:t>only</a:t>
            </a:r>
            <a:r>
              <a:rPr lang="es-ES" altLang="en-US" b="1" dirty="0" smtClean="0">
                <a:latin typeface="Arial" panose="020B0604020202020204" pitchFamily="34" charset="0"/>
              </a:rPr>
              <a:t> </a:t>
            </a:r>
            <a:r>
              <a:rPr lang="es-ES" altLang="en-US" b="1" dirty="0" err="1" smtClean="0">
                <a:latin typeface="Arial" panose="020B0604020202020204" pitchFamily="34" charset="0"/>
              </a:rPr>
              <a:t>will</a:t>
            </a:r>
            <a:r>
              <a:rPr lang="es-ES" altLang="en-US" b="1" dirty="0" smtClean="0">
                <a:latin typeface="Arial" panose="020B0604020202020204" pitchFamily="34" charset="0"/>
              </a:rPr>
              <a:t> </a:t>
            </a:r>
            <a:r>
              <a:rPr lang="es-ES" altLang="en-US" b="1" dirty="0" err="1" smtClean="0">
                <a:latin typeface="Arial" panose="020B0604020202020204" pitchFamily="34" charset="0"/>
              </a:rPr>
              <a:t>this</a:t>
            </a:r>
            <a:r>
              <a:rPr lang="es-ES" altLang="en-US" b="1" dirty="0" smtClean="0">
                <a:latin typeface="Arial" panose="020B0604020202020204" pitchFamily="34" charset="0"/>
              </a:rPr>
              <a:t> </a:t>
            </a:r>
            <a:r>
              <a:rPr lang="es-ES" altLang="en-US" b="1" dirty="0" err="1" smtClean="0">
                <a:latin typeface="Arial" panose="020B0604020202020204" pitchFamily="34" charset="0"/>
              </a:rPr>
              <a:t>ensure</a:t>
            </a:r>
            <a:r>
              <a:rPr lang="es-ES" altLang="en-US" b="1" dirty="0" smtClean="0">
                <a:latin typeface="Arial" panose="020B0604020202020204" pitchFamily="34" charset="0"/>
              </a:rPr>
              <a:t> </a:t>
            </a:r>
            <a:r>
              <a:rPr lang="es-ES" altLang="en-US" b="1" dirty="0" err="1" smtClean="0">
                <a:latin typeface="Arial" panose="020B0604020202020204" pitchFamily="34" charset="0"/>
              </a:rPr>
              <a:t>we’re</a:t>
            </a:r>
            <a:r>
              <a:rPr lang="es-ES" altLang="en-US" b="1" dirty="0" smtClean="0">
                <a:latin typeface="Arial" panose="020B0604020202020204" pitchFamily="34" charset="0"/>
              </a:rPr>
              <a:t> meeting </a:t>
            </a:r>
            <a:r>
              <a:rPr lang="es-ES" altLang="en-US" b="1" dirty="0" err="1" smtClean="0">
                <a:latin typeface="Arial" panose="020B0604020202020204" pitchFamily="34" charset="0"/>
              </a:rPr>
              <a:t>aims</a:t>
            </a:r>
            <a:r>
              <a:rPr lang="es-ES" altLang="en-US" b="1" dirty="0" smtClean="0">
                <a:latin typeface="Arial" panose="020B0604020202020204" pitchFamily="34" charset="0"/>
              </a:rPr>
              <a:t> and </a:t>
            </a:r>
            <a:r>
              <a:rPr lang="es-ES" altLang="en-US" b="1" dirty="0" err="1" smtClean="0">
                <a:latin typeface="Arial" panose="020B0604020202020204" pitchFamily="34" charset="0"/>
              </a:rPr>
              <a:t>objectives</a:t>
            </a:r>
            <a:r>
              <a:rPr lang="es-ES" altLang="en-US" b="1" dirty="0" smtClean="0">
                <a:latin typeface="Arial" panose="020B0604020202020204" pitchFamily="34" charset="0"/>
              </a:rPr>
              <a:t> </a:t>
            </a:r>
            <a:r>
              <a:rPr lang="es-ES" altLang="en-US" b="1" dirty="0" err="1" smtClean="0">
                <a:latin typeface="Arial" panose="020B0604020202020204" pitchFamily="34" charset="0"/>
              </a:rPr>
              <a:t>but</a:t>
            </a:r>
            <a:r>
              <a:rPr lang="es-ES" altLang="en-US" b="1" dirty="0" smtClean="0">
                <a:latin typeface="Arial" panose="020B0604020202020204" pitchFamily="34" charset="0"/>
              </a:rPr>
              <a:t> </a:t>
            </a:r>
            <a:r>
              <a:rPr lang="es-ES" altLang="en-US" b="1" dirty="0" err="1" smtClean="0">
                <a:latin typeface="Arial" panose="020B0604020202020204" pitchFamily="34" charset="0"/>
              </a:rPr>
              <a:t>we</a:t>
            </a:r>
            <a:r>
              <a:rPr lang="es-ES" altLang="en-US" b="1" dirty="0" smtClean="0">
                <a:latin typeface="Arial" panose="020B0604020202020204" pitchFamily="34" charset="0"/>
              </a:rPr>
              <a:t> </a:t>
            </a:r>
            <a:r>
              <a:rPr lang="es-ES" altLang="en-US" b="1" dirty="0" err="1" smtClean="0">
                <a:latin typeface="Arial" panose="020B0604020202020204" pitchFamily="34" charset="0"/>
              </a:rPr>
              <a:t>will</a:t>
            </a:r>
            <a:r>
              <a:rPr lang="es-ES" altLang="en-US" b="1" dirty="0" smtClean="0">
                <a:latin typeface="Arial" panose="020B0604020202020204" pitchFamily="34" charset="0"/>
              </a:rPr>
              <a:t> </a:t>
            </a:r>
            <a:r>
              <a:rPr lang="es-ES" altLang="en-US" b="1" dirty="0" err="1" smtClean="0">
                <a:latin typeface="Arial" panose="020B0604020202020204" pitchFamily="34" charset="0"/>
              </a:rPr>
              <a:t>also</a:t>
            </a:r>
            <a:r>
              <a:rPr lang="es-ES" altLang="en-US" b="1" dirty="0" smtClean="0">
                <a:latin typeface="Arial" panose="020B0604020202020204" pitchFamily="34" charset="0"/>
              </a:rPr>
              <a:t> </a:t>
            </a:r>
            <a:r>
              <a:rPr lang="es-ES" altLang="en-US" b="1" dirty="0" err="1" smtClean="0">
                <a:latin typeface="Arial" panose="020B0604020202020204" pitchFamily="34" charset="0"/>
              </a:rPr>
              <a:t>ensure</a:t>
            </a:r>
            <a:r>
              <a:rPr lang="es-ES" altLang="en-US" b="1" dirty="0" smtClean="0">
                <a:latin typeface="Arial" panose="020B0604020202020204" pitchFamily="34" charset="0"/>
              </a:rPr>
              <a:t> </a:t>
            </a:r>
            <a:r>
              <a:rPr lang="es-ES" altLang="en-US" b="1" dirty="0" err="1" smtClean="0">
                <a:latin typeface="Arial" panose="020B0604020202020204" pitchFamily="34" charset="0"/>
              </a:rPr>
              <a:t>delegates</a:t>
            </a:r>
            <a:r>
              <a:rPr lang="es-ES" altLang="en-US" b="1" dirty="0" smtClean="0">
                <a:latin typeface="Arial" panose="020B0604020202020204" pitchFamily="34" charset="0"/>
              </a:rPr>
              <a:t> are </a:t>
            </a:r>
            <a:r>
              <a:rPr lang="es-ES" altLang="en-US" b="1" dirty="0" err="1" smtClean="0">
                <a:latin typeface="Arial" panose="020B0604020202020204" pitchFamily="34" charset="0"/>
              </a:rPr>
              <a:t>not</a:t>
            </a:r>
            <a:r>
              <a:rPr lang="es-ES" altLang="en-US" b="1" dirty="0" smtClean="0">
                <a:latin typeface="Arial" panose="020B0604020202020204" pitchFamily="34" charset="0"/>
              </a:rPr>
              <a:t> </a:t>
            </a:r>
            <a:r>
              <a:rPr lang="es-ES" altLang="en-US" b="1" dirty="0" err="1" smtClean="0">
                <a:latin typeface="Arial" panose="020B0604020202020204" pitchFamily="34" charset="0"/>
              </a:rPr>
              <a:t>sending</a:t>
            </a:r>
            <a:r>
              <a:rPr lang="es-ES" altLang="en-US" b="1" dirty="0" smtClean="0">
                <a:latin typeface="Arial" panose="020B0604020202020204" pitchFamily="34" charset="0"/>
              </a:rPr>
              <a:t> </a:t>
            </a:r>
            <a:r>
              <a:rPr lang="es-ES" altLang="en-US" b="1" dirty="0" err="1" smtClean="0">
                <a:latin typeface="Arial" panose="020B0604020202020204" pitchFamily="34" charset="0"/>
              </a:rPr>
              <a:t>questions</a:t>
            </a:r>
            <a:r>
              <a:rPr lang="es-ES" altLang="en-US" b="1" dirty="0" smtClean="0">
                <a:latin typeface="Arial" panose="020B0604020202020204" pitchFamily="34" charset="0"/>
              </a:rPr>
              <a:t> </a:t>
            </a:r>
            <a:r>
              <a:rPr lang="es-ES" altLang="en-US" b="1" dirty="0" err="1" smtClean="0">
                <a:latin typeface="Arial" panose="020B0604020202020204" pitchFamily="34" charset="0"/>
              </a:rPr>
              <a:t>we</a:t>
            </a:r>
            <a:r>
              <a:rPr lang="es-ES" altLang="en-US" b="1" dirty="0" smtClean="0">
                <a:latin typeface="Arial" panose="020B0604020202020204" pitchFamily="34" charset="0"/>
              </a:rPr>
              <a:t> </a:t>
            </a:r>
            <a:r>
              <a:rPr lang="es-ES" altLang="en-US" b="1" dirty="0" err="1" smtClean="0">
                <a:latin typeface="Arial" panose="020B0604020202020204" pitchFamily="34" charset="0"/>
              </a:rPr>
              <a:t>may</a:t>
            </a:r>
            <a:r>
              <a:rPr lang="es-ES" altLang="en-US" b="1" dirty="0" smtClean="0">
                <a:latin typeface="Arial" panose="020B0604020202020204" pitchFamily="34" charset="0"/>
              </a:rPr>
              <a:t> be </a:t>
            </a:r>
            <a:r>
              <a:rPr lang="es-ES" altLang="en-US" b="1" dirty="0" err="1" smtClean="0">
                <a:latin typeface="Arial" panose="020B0604020202020204" pitchFamily="34" charset="0"/>
              </a:rPr>
              <a:t>covering</a:t>
            </a:r>
            <a:r>
              <a:rPr lang="es-ES" altLang="en-US" b="1" dirty="0" smtClean="0">
                <a:latin typeface="Arial" panose="020B0604020202020204" pitchFamily="34" charset="0"/>
              </a:rPr>
              <a:t> </a:t>
            </a:r>
            <a:r>
              <a:rPr lang="es-ES" altLang="en-US" b="1" dirty="0" err="1" smtClean="0">
                <a:latin typeface="Arial" panose="020B0604020202020204" pitchFamily="34" charset="0"/>
              </a:rPr>
              <a:t>later</a:t>
            </a:r>
            <a:r>
              <a:rPr lang="es-ES" altLang="en-US" b="1" dirty="0" smtClean="0">
                <a:latin typeface="Arial" panose="020B0604020202020204" pitchFamily="34" charset="0"/>
              </a:rPr>
              <a:t> in </a:t>
            </a:r>
            <a:r>
              <a:rPr lang="es-ES" altLang="en-US" b="1" dirty="0" err="1" smtClean="0">
                <a:latin typeface="Arial" panose="020B0604020202020204" pitchFamily="34" charset="0"/>
              </a:rPr>
              <a:t>the</a:t>
            </a:r>
            <a:r>
              <a:rPr lang="es-ES" altLang="en-US" b="1" dirty="0" smtClean="0">
                <a:latin typeface="Arial" panose="020B0604020202020204" pitchFamily="34" charset="0"/>
              </a:rPr>
              <a:t> </a:t>
            </a:r>
            <a:r>
              <a:rPr lang="es-ES" altLang="en-US" b="1" dirty="0" err="1" smtClean="0">
                <a:latin typeface="Arial" panose="020B0604020202020204" pitchFamily="34" charset="0"/>
              </a:rPr>
              <a:t>session</a:t>
            </a:r>
            <a:r>
              <a:rPr lang="es-ES" altLang="en-US" b="1" dirty="0" smtClean="0">
                <a:latin typeface="Arial" panose="020B0604020202020204" pitchFamily="34" charset="0"/>
              </a:rPr>
              <a:t>. </a:t>
            </a:r>
          </a:p>
        </p:txBody>
      </p:sp>
      <p:sp>
        <p:nvSpPr>
          <p:cNvPr id="320" name="Shape 3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59720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We</a:t>
            </a:r>
            <a:r>
              <a:rPr lang="en-GB" b="1" baseline="0" dirty="0" smtClean="0"/>
              <a:t> will be looking at short extracts, all taken from candidates’ scripts in this summer’s examination, which will exemplify performance on each of the assessment objectives.</a:t>
            </a:r>
            <a:endParaRPr b="1" dirty="0"/>
          </a:p>
        </p:txBody>
      </p:sp>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070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cap="none" dirty="0" smtClean="0">
                <a:solidFill>
                  <a:schemeClr val="dk1"/>
                </a:solidFill>
                <a:effectLst/>
                <a:latin typeface="Arial"/>
                <a:ea typeface="Arial"/>
                <a:cs typeface="Arial"/>
                <a:sym typeface="Arial"/>
              </a:rPr>
              <a:t>There is only one command word which is used in this paper: ‘explore’.</a:t>
            </a:r>
            <a:endParaRPr lang="en-GB" sz="1200" b="0" i="0" u="none" strike="noStrike" kern="1200" cap="none" dirty="0" smtClean="0">
              <a:solidFill>
                <a:schemeClr val="dk1"/>
              </a:solidFill>
              <a:effectLst/>
              <a:latin typeface="Arial"/>
              <a:ea typeface="Arial"/>
              <a:cs typeface="Arial"/>
              <a:sym typeface="Arial"/>
            </a:endParaRPr>
          </a:p>
          <a:p>
            <a:r>
              <a:rPr lang="en-US" sz="1200" b="1" i="0" u="none" strike="noStrike" kern="1200" cap="none" dirty="0" smtClean="0">
                <a:solidFill>
                  <a:schemeClr val="dk1"/>
                </a:solidFill>
                <a:effectLst/>
                <a:latin typeface="Arial"/>
                <a:ea typeface="Arial"/>
                <a:cs typeface="Arial"/>
                <a:sym typeface="Arial"/>
              </a:rPr>
              <a:t>The question wording is designed to highlight the targeted assessment objectives. For example, Shakespeare’s use of/portrayal of/ presentation of </a:t>
            </a:r>
            <a:r>
              <a:rPr lang="en-US" sz="1200" b="1" i="0" u="none" strike="noStrike" kern="1200" cap="none" dirty="0" err="1" smtClean="0">
                <a:solidFill>
                  <a:schemeClr val="dk1"/>
                </a:solidFill>
                <a:effectLst/>
                <a:latin typeface="Arial"/>
                <a:ea typeface="Arial"/>
                <a:cs typeface="Arial"/>
                <a:sym typeface="Arial"/>
              </a:rPr>
              <a:t>etc</a:t>
            </a:r>
            <a:r>
              <a:rPr lang="en-US" sz="1200" b="1" i="0" u="none" strike="noStrike" kern="1200" cap="none" dirty="0" smtClean="0">
                <a:solidFill>
                  <a:schemeClr val="dk1"/>
                </a:solidFill>
                <a:effectLst/>
                <a:latin typeface="Arial"/>
                <a:ea typeface="Arial"/>
                <a:cs typeface="Arial"/>
                <a:sym typeface="Arial"/>
              </a:rPr>
              <a:t> highlights AO2; relevant context factors relates to AO3; and the reminder to draw upon ideas from critical reading relates to AO5. </a:t>
            </a:r>
            <a:endParaRPr lang="en-GB" sz="1200" b="0" i="0" u="none" strike="noStrike" kern="1200" cap="none" dirty="0" smtClean="0">
              <a:solidFill>
                <a:schemeClr val="dk1"/>
              </a:solidFill>
              <a:effectLst/>
              <a:latin typeface="Arial"/>
              <a:ea typeface="Arial"/>
              <a:cs typeface="Arial"/>
              <a:sym typeface="Arial"/>
            </a:endParaRPr>
          </a:p>
          <a:p>
            <a:r>
              <a:rPr lang="en-US" sz="1200" b="1" i="0" u="none" strike="noStrike" kern="1200" cap="none" dirty="0" smtClean="0">
                <a:solidFill>
                  <a:schemeClr val="dk1"/>
                </a:solidFill>
                <a:effectLst/>
                <a:latin typeface="Arial"/>
                <a:ea typeface="Arial"/>
                <a:cs typeface="Arial"/>
                <a:sym typeface="Arial"/>
              </a:rPr>
              <a:t>Students can make use of the </a:t>
            </a:r>
            <a:r>
              <a:rPr lang="en-US" sz="1200" b="1" i="0" u="none" strike="noStrike" kern="1200" cap="none" dirty="0" err="1" smtClean="0">
                <a:solidFill>
                  <a:schemeClr val="dk1"/>
                </a:solidFill>
                <a:effectLst/>
                <a:latin typeface="Arial"/>
                <a:ea typeface="Arial"/>
                <a:cs typeface="Arial"/>
                <a:sym typeface="Arial"/>
              </a:rPr>
              <a:t>Edexcel</a:t>
            </a:r>
            <a:r>
              <a:rPr lang="en-US" sz="1200" b="1" i="0" u="none" strike="noStrike" kern="1200" cap="none" dirty="0" smtClean="0">
                <a:solidFill>
                  <a:schemeClr val="dk1"/>
                </a:solidFill>
                <a:effectLst/>
                <a:latin typeface="Arial"/>
                <a:ea typeface="Arial"/>
                <a:cs typeface="Arial"/>
                <a:sym typeface="Arial"/>
              </a:rPr>
              <a:t> Shakespeare Critical Anthology as support on AO5 but it is not compulsory to refer to this material – candidates can use their own material if they wish to do so. The exam is open book, but critical resources cannot be taken into the exam.</a:t>
            </a:r>
          </a:p>
          <a:p>
            <a:endParaRPr lang="en-GB" sz="1200" b="0" i="0" u="none" strike="noStrike" kern="1200" cap="none" dirty="0" smtClean="0">
              <a:solidFill>
                <a:schemeClr val="dk1"/>
              </a:solidFill>
              <a:effectLst/>
              <a:latin typeface="Arial"/>
              <a:ea typeface="Arial"/>
              <a:cs typeface="Arial"/>
              <a:sym typeface="Arial"/>
            </a:endParaRPr>
          </a:p>
          <a:p>
            <a:r>
              <a:rPr lang="en-GB" sz="1200" b="1" i="0" u="none" strike="noStrike" kern="1200" cap="none" dirty="0" smtClean="0">
                <a:solidFill>
                  <a:schemeClr val="dk1"/>
                </a:solidFill>
                <a:effectLst/>
                <a:latin typeface="Arial"/>
                <a:ea typeface="Arial"/>
                <a:cs typeface="Arial"/>
                <a:sym typeface="Arial"/>
              </a:rPr>
              <a:t>In Section A, </a:t>
            </a:r>
            <a:r>
              <a:rPr lang="en-GB" sz="1200" b="1" i="1" u="none" strike="noStrike" kern="1200" cap="none" dirty="0" smtClean="0">
                <a:solidFill>
                  <a:schemeClr val="dk1"/>
                </a:solidFill>
                <a:effectLst/>
                <a:latin typeface="Arial"/>
                <a:ea typeface="Arial"/>
                <a:cs typeface="Arial"/>
                <a:sym typeface="Arial"/>
              </a:rPr>
              <a:t>Othello</a:t>
            </a:r>
            <a:r>
              <a:rPr lang="en-GB" sz="1200" b="1" i="0" u="none" strike="noStrike" kern="1200" cap="none" dirty="0" smtClean="0">
                <a:solidFill>
                  <a:schemeClr val="dk1"/>
                </a:solidFill>
                <a:effectLst/>
                <a:latin typeface="Arial"/>
                <a:ea typeface="Arial"/>
                <a:cs typeface="Arial"/>
                <a:sym typeface="Arial"/>
              </a:rPr>
              <a:t>, </a:t>
            </a:r>
            <a:r>
              <a:rPr lang="en-GB" sz="1200" b="1" i="1" u="none" strike="noStrike" kern="1200" cap="none" dirty="0" smtClean="0">
                <a:solidFill>
                  <a:schemeClr val="dk1"/>
                </a:solidFill>
                <a:effectLst/>
                <a:latin typeface="Arial"/>
                <a:ea typeface="Arial"/>
                <a:cs typeface="Arial"/>
                <a:sym typeface="Arial"/>
              </a:rPr>
              <a:t>Hamlet </a:t>
            </a:r>
            <a:r>
              <a:rPr lang="en-GB" sz="1200" b="1" i="0" u="none" strike="noStrike" kern="1200" cap="none" dirty="0" smtClean="0">
                <a:solidFill>
                  <a:schemeClr val="dk1"/>
                </a:solidFill>
                <a:effectLst/>
                <a:latin typeface="Arial"/>
                <a:ea typeface="Arial"/>
                <a:cs typeface="Arial"/>
                <a:sym typeface="Arial"/>
              </a:rPr>
              <a:t>and </a:t>
            </a:r>
            <a:r>
              <a:rPr lang="en-GB" sz="1200" b="1" i="1" u="none" strike="noStrike" kern="1200" cap="none" dirty="0" smtClean="0">
                <a:solidFill>
                  <a:schemeClr val="dk1"/>
                </a:solidFill>
                <a:effectLst/>
                <a:latin typeface="Arial"/>
                <a:ea typeface="Arial"/>
                <a:cs typeface="Arial"/>
                <a:sym typeface="Arial"/>
              </a:rPr>
              <a:t>Lear</a:t>
            </a:r>
            <a:r>
              <a:rPr lang="en-GB" sz="1200" b="1" i="0" u="none" strike="noStrike" kern="1200" cap="none" dirty="0" smtClean="0">
                <a:solidFill>
                  <a:schemeClr val="dk1"/>
                </a:solidFill>
                <a:effectLst/>
                <a:latin typeface="Arial"/>
                <a:ea typeface="Arial"/>
                <a:cs typeface="Arial"/>
                <a:sym typeface="Arial"/>
              </a:rPr>
              <a:t> were the most popular texts. </a:t>
            </a:r>
          </a:p>
          <a:p>
            <a:r>
              <a:rPr lang="en-GB" sz="1200" b="1" i="0" u="none" strike="noStrike" kern="1200" cap="none" dirty="0" smtClean="0">
                <a:solidFill>
                  <a:schemeClr val="dk1"/>
                </a:solidFill>
                <a:effectLst/>
                <a:latin typeface="Arial"/>
                <a:ea typeface="Arial"/>
                <a:cs typeface="Arial"/>
                <a:sym typeface="Arial"/>
              </a:rPr>
              <a:t>In Section B, by far the most popular text was A </a:t>
            </a:r>
            <a:r>
              <a:rPr lang="en-GB" sz="1200" b="1" i="1" u="none" strike="noStrike" kern="1200" cap="none" dirty="0" smtClean="0">
                <a:solidFill>
                  <a:schemeClr val="dk1"/>
                </a:solidFill>
                <a:effectLst/>
                <a:latin typeface="Arial"/>
                <a:ea typeface="Arial"/>
                <a:cs typeface="Arial"/>
                <a:sym typeface="Arial"/>
              </a:rPr>
              <a:t>Streetcar Named Desire</a:t>
            </a:r>
            <a:r>
              <a:rPr lang="en-GB" sz="1200" b="1" i="0" u="none" strike="noStrike" kern="1200" cap="none" dirty="0" smtClean="0">
                <a:solidFill>
                  <a:schemeClr val="dk1"/>
                </a:solidFill>
                <a:effectLst/>
                <a:latin typeface="Arial"/>
                <a:ea typeface="Arial"/>
                <a:cs typeface="Arial"/>
                <a:sym typeface="Arial"/>
              </a:rPr>
              <a:t>.</a:t>
            </a:r>
          </a:p>
          <a:p>
            <a:endParaRPr lang="en-GB" sz="1200" b="0" i="0" u="none" strike="noStrike" kern="1200" cap="none" dirty="0" smtClean="0">
              <a:solidFill>
                <a:schemeClr val="dk1"/>
              </a:solidFill>
              <a:effectLst/>
              <a:latin typeface="Arial"/>
              <a:ea typeface="Arial"/>
              <a:cs typeface="Arial"/>
              <a:sym typeface="Arial"/>
            </a:endParaRP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GB" sz="1200" b="0" i="0" u="none" strike="noStrike" cap="none" smtClean="0">
                <a:solidFill>
                  <a:schemeClr val="dk1"/>
                </a:solidFill>
                <a:latin typeface="Arial"/>
                <a:ea typeface="Arial"/>
                <a:cs typeface="Arial"/>
                <a:sym typeface="Arial"/>
              </a:rPr>
              <a:t>7</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81066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lvl="0">
              <a:spcBef>
                <a:spcPts val="0"/>
              </a:spcBef>
              <a:buNone/>
            </a:pPr>
            <a:r>
              <a:rPr lang="en-GB" b="1" dirty="0" smtClean="0"/>
              <a:t>A reminder that these exemplars are all taken from candidates’ scripts in the 2017 exam.</a:t>
            </a:r>
            <a:endParaRPr b="1" dirty="0"/>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5139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txBox="1">
            <a:spLocks noGrp="1"/>
          </p:cNvSpPr>
          <p:nvPr>
            <p:ph type="body" idx="1"/>
          </p:nvPr>
        </p:nvSpPr>
        <p:spPr>
          <a:xfrm>
            <a:off x="1124744" y="4343400"/>
            <a:ext cx="4608512" cy="41148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2"/>
                </a:solidFill>
                <a:latin typeface="Times New Roman"/>
                <a:cs typeface="Times New Roman"/>
              </a:rPr>
              <a:t>Controlled and logical. Few errors. Cohesive transitions.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tx2"/>
                </a:solidFill>
                <a:latin typeface="Times New Roman"/>
                <a:cs typeface="Times New Roman"/>
              </a:rPr>
              <a:t>Examiner comments on AO1: </a:t>
            </a:r>
            <a:r>
              <a:rPr lang="en-US" sz="1200" b="1" i="1" u="none" strike="noStrike" kern="1200" cap="none" dirty="0" smtClean="0">
                <a:solidFill>
                  <a:schemeClr val="dk1"/>
                </a:solidFill>
                <a:effectLst/>
                <a:latin typeface="Arial"/>
                <a:ea typeface="Arial"/>
                <a:cs typeface="Arial"/>
                <a:sym typeface="Arial"/>
              </a:rPr>
              <a:t>Higher level marks were awarded to candidates who provided great clarity in the expression of their argument.  Also, for Level 5 it is not sufficient to use ‘effectively’, ‘convincingly’ </a:t>
            </a:r>
            <a:r>
              <a:rPr lang="en-US" sz="1200" b="1" i="1" u="none" strike="noStrike" kern="1200" cap="none" dirty="0" err="1" smtClean="0">
                <a:solidFill>
                  <a:schemeClr val="dk1"/>
                </a:solidFill>
                <a:effectLst/>
                <a:latin typeface="Arial"/>
                <a:ea typeface="Arial"/>
                <a:cs typeface="Arial"/>
                <a:sym typeface="Arial"/>
              </a:rPr>
              <a:t>etc</a:t>
            </a:r>
            <a:r>
              <a:rPr lang="en-US" sz="1200" b="1" i="1" u="none" strike="noStrike" kern="1200" cap="none" dirty="0" smtClean="0">
                <a:solidFill>
                  <a:schemeClr val="dk1"/>
                </a:solidFill>
                <a:effectLst/>
                <a:latin typeface="Arial"/>
                <a:ea typeface="Arial"/>
                <a:cs typeface="Arial"/>
                <a:sym typeface="Arial"/>
              </a:rPr>
              <a:t> in an attempt to signpost that evaluation has been undertaken.  Development of the point to explore the effectiveness of a method is required.</a:t>
            </a:r>
            <a:endParaRPr lang="en-GB" sz="1200" b="1" i="1" u="none" strike="noStrike" kern="1200" cap="none" dirty="0" smtClean="0">
              <a:solidFill>
                <a:schemeClr val="dk1"/>
              </a:solidFill>
              <a:effectLst/>
              <a:latin typeface="Arial"/>
              <a:ea typeface="Arial"/>
              <a:cs typeface="Arial"/>
              <a:sym typeface="Aria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solidFill>
                <a:schemeClr val="tx2"/>
              </a:solidFill>
              <a:latin typeface="Times New Roman"/>
              <a:cs typeface="Times New Roman"/>
            </a:endParaRPr>
          </a:p>
          <a:p>
            <a:pPr eaLnBrk="1" hangingPunct="1"/>
            <a:endParaRPr lang="en-GB"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eaLnBrk="1" hangingPunct="1"/>
            <a:endParaRPr lang="en-US" altLang="en-US" sz="1200" dirty="0" smtClean="0">
              <a:latin typeface="Arial" panose="020B0604020202020204" pitchFamily="34" charset="0"/>
            </a:endParaRPr>
          </a:p>
          <a:p>
            <a:pPr lvl="0">
              <a:spcBef>
                <a:spcPts val="0"/>
              </a:spcBef>
              <a:buNone/>
            </a:pPr>
            <a:endParaRPr dirty="0"/>
          </a:p>
        </p:txBody>
      </p:sp>
      <p:sp>
        <p:nvSpPr>
          <p:cNvPr id="360" name="Shape 3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2048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Option1">
    <p:bg>
      <p:bgPr>
        <a:solidFill>
          <a:schemeClr val="lt2"/>
        </a:solidFill>
        <a:effectLst/>
      </p:bgPr>
    </p:bg>
    <p:spTree>
      <p:nvGrpSpPr>
        <p:cNvPr id="1" name="Shape 12"/>
        <p:cNvGrpSpPr/>
        <p:nvPr/>
      </p:nvGrpSpPr>
      <p:grpSpPr>
        <a:xfrm>
          <a:off x="0" y="0"/>
          <a:ext cx="0" cy="0"/>
          <a:chOff x="0" y="0"/>
          <a:chExt cx="0" cy="0"/>
        </a:xfrm>
      </p:grpSpPr>
      <p:pic>
        <p:nvPicPr>
          <p:cNvPr id="13" name="Shape 13"/>
          <p:cNvPicPr preferRelativeResize="0"/>
          <p:nvPr/>
        </p:nvPicPr>
        <p:blipFill rotWithShape="1">
          <a:blip r:embed="rId2">
            <a:alphaModFix/>
          </a:blip>
          <a:srcRect/>
          <a:stretch/>
        </p:blipFill>
        <p:spPr>
          <a:xfrm>
            <a:off x="460375" y="409958"/>
            <a:ext cx="1144799" cy="809347"/>
          </a:xfrm>
          <a:prstGeom prst="rect">
            <a:avLst/>
          </a:prstGeom>
          <a:noFill/>
          <a:ln>
            <a:noFill/>
          </a:ln>
        </p:spPr>
      </p:pic>
      <p:sp>
        <p:nvSpPr>
          <p:cNvPr id="14" name="Shape 14"/>
          <p:cNvSpPr txBox="1">
            <a:spLocks noGrp="1"/>
          </p:cNvSpPr>
          <p:nvPr>
            <p:ph type="ctrTitle"/>
          </p:nvPr>
        </p:nvSpPr>
        <p:spPr>
          <a:xfrm>
            <a:off x="447675" y="1680064"/>
            <a:ext cx="3682999" cy="2244235"/>
          </a:xfrm>
          <a:prstGeom prst="rect">
            <a:avLst/>
          </a:prstGeom>
          <a:noFill/>
          <a:ln>
            <a:noFill/>
          </a:ln>
        </p:spPr>
        <p:txBody>
          <a:bodyPr lIns="91425" tIns="91425" rIns="91425" bIns="91425" anchor="t" anchorCtr="0"/>
          <a:lstStyle>
            <a:lvl1pPr marL="0" marR="0" lvl="0" indent="0" algn="l" rtl="0">
              <a:lnSpc>
                <a:spcPct val="116666"/>
              </a:lnSpc>
              <a:spcBef>
                <a:spcPts val="0"/>
              </a:spcBef>
              <a:buClr>
                <a:schemeClr val="lt1"/>
              </a:buClr>
              <a:buFont typeface="Times New Roman"/>
              <a:buNone/>
              <a:defRPr sz="3600" b="1" i="0" u="none" strike="noStrike" cap="none">
                <a:solidFill>
                  <a:schemeClr val="lt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subTitle" idx="1"/>
          </p:nvPr>
        </p:nvSpPr>
        <p:spPr>
          <a:xfrm>
            <a:off x="447675" y="4057650"/>
            <a:ext cx="3397250" cy="1466850"/>
          </a:xfrm>
          <a:prstGeom prst="rect">
            <a:avLst/>
          </a:prstGeom>
          <a:noFill/>
          <a:ln>
            <a:noFill/>
          </a:ln>
        </p:spPr>
        <p:txBody>
          <a:bodyPr lIns="91425" tIns="91425" rIns="91425" bIns="91425" anchor="t" anchorCtr="0"/>
          <a:lstStyle>
            <a:lvl1pPr marL="0" marR="0" lvl="0" indent="0" algn="l" rtl="0">
              <a:lnSpc>
                <a:spcPct val="133333"/>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457200" marR="0" lvl="1" indent="0" algn="ctr" rtl="0">
              <a:lnSpc>
                <a:spcPct val="118750"/>
              </a:lnSpc>
              <a:spcBef>
                <a:spcPts val="0"/>
              </a:spcBef>
              <a:spcAft>
                <a:spcPts val="0"/>
              </a:spcAft>
              <a:buClr>
                <a:schemeClr val="lt2"/>
              </a:buClr>
              <a:buFont typeface="Arial"/>
              <a:buNone/>
              <a:defRPr sz="1600" b="0" i="0" u="none" strike="noStrike" cap="none">
                <a:solidFill>
                  <a:srgbClr val="888888"/>
                </a:solidFill>
                <a:latin typeface="Arial"/>
                <a:ea typeface="Arial"/>
                <a:cs typeface="Arial"/>
                <a:sym typeface="Arial"/>
              </a:defRPr>
            </a:lvl2pPr>
            <a:lvl3pPr marL="914400" marR="0" lvl="2" indent="0" algn="ctr" rtl="0">
              <a:lnSpc>
                <a:spcPct val="118750"/>
              </a:lnSpc>
              <a:spcBef>
                <a:spcPts val="0"/>
              </a:spcBef>
              <a:spcAft>
                <a:spcPts val="0"/>
              </a:spcAft>
              <a:buClr>
                <a:schemeClr val="accent4"/>
              </a:buClr>
              <a:buFont typeface="Arial"/>
              <a:buNone/>
              <a:defRPr sz="1600" b="0" i="0" u="none" strike="noStrike" cap="none">
                <a:solidFill>
                  <a:srgbClr val="888888"/>
                </a:solidFill>
                <a:latin typeface="Arial"/>
                <a:ea typeface="Arial"/>
                <a:cs typeface="Arial"/>
                <a:sym typeface="Arial"/>
              </a:defRPr>
            </a:lvl3pPr>
            <a:lvl4pPr marL="1371600" marR="0" lvl="3" indent="0" algn="ctr" rtl="0">
              <a:lnSpc>
                <a:spcPct val="125000"/>
              </a:lnSpc>
              <a:spcBef>
                <a:spcPts val="0"/>
              </a:spcBef>
              <a:spcAft>
                <a:spcPts val="850"/>
              </a:spcAft>
              <a:buClr>
                <a:schemeClr val="dk1"/>
              </a:buClr>
              <a:buFont typeface="Arial"/>
              <a:buNone/>
              <a:defRPr sz="1200" b="0" i="0" u="none" strike="noStrike" cap="none">
                <a:solidFill>
                  <a:srgbClr val="888888"/>
                </a:solidFill>
                <a:latin typeface="Arial"/>
                <a:ea typeface="Arial"/>
                <a:cs typeface="Arial"/>
                <a:sym typeface="Arial"/>
              </a:defRPr>
            </a:lvl4pPr>
            <a:lvl5pPr marL="1828800" marR="0" lvl="4" indent="0" algn="ctr" rtl="0">
              <a:spcBef>
                <a:spcPts val="360"/>
              </a:spcBef>
              <a:buClr>
                <a:srgbClr val="888888"/>
              </a:buClr>
              <a:buFont typeface="Arial"/>
              <a:buNone/>
              <a:defRPr sz="1800" b="0" i="0" u="none" strike="noStrike" cap="none">
                <a:solidFill>
                  <a:srgbClr val="888888"/>
                </a:solidFill>
                <a:latin typeface="Arial"/>
                <a:ea typeface="Arial"/>
                <a:cs typeface="Arial"/>
                <a:sym typeface="Arial"/>
              </a:defRPr>
            </a:lvl5pPr>
            <a:lvl6pPr marL="2286000" marR="0" lvl="5"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buClr>
                <a:srgbClr val="888888"/>
              </a:buClr>
              <a:buFont typeface="Arial"/>
              <a:buNone/>
              <a:defRPr sz="2000" b="0" i="0" u="none" strike="noStrike" cap="none">
                <a:solidFill>
                  <a:srgbClr val="888888"/>
                </a:solidFill>
                <a:latin typeface="Arial"/>
                <a:ea typeface="Arial"/>
                <a:cs typeface="Arial"/>
                <a:sym typeface="Arial"/>
              </a:defRPr>
            </a:lvl9pPr>
          </a:lstStyle>
          <a:p>
            <a:endParaRPr/>
          </a:p>
        </p:txBody>
      </p:sp>
      <p:sp>
        <p:nvSpPr>
          <p:cNvPr id="16" name="Shape 16"/>
          <p:cNvSpPr txBox="1">
            <a:spLocks noGrp="1"/>
          </p:cNvSpPr>
          <p:nvPr>
            <p:ph type="body" idx="2"/>
          </p:nvPr>
        </p:nvSpPr>
        <p:spPr>
          <a:xfrm>
            <a:off x="447675" y="6265862"/>
            <a:ext cx="3962399" cy="285750"/>
          </a:xfrm>
          <a:prstGeom prst="rect">
            <a:avLst/>
          </a:prstGeom>
          <a:noFill/>
          <a:ln>
            <a:noFill/>
          </a:ln>
        </p:spPr>
        <p:txBody>
          <a:bodyPr lIns="91425" tIns="91425" rIns="91425" bIns="91425" anchor="t" anchorCtr="0"/>
          <a:lstStyle>
            <a:lvl1pPr marL="0" marR="0" lvl="0" indent="0" algn="l" rtl="0">
              <a:lnSpc>
                <a:spcPct val="122222"/>
              </a:lnSpc>
              <a:spcBef>
                <a:spcPts val="0"/>
              </a:spcBef>
              <a:spcAft>
                <a:spcPts val="0"/>
              </a:spcAft>
              <a:buClr>
                <a:srgbClr val="FFFFFF"/>
              </a:buClr>
              <a:buFont typeface="Arial"/>
              <a:buNone/>
              <a:defRPr sz="1800" b="0" i="0" u="none" strike="noStrike" cap="none">
                <a:solidFill>
                  <a:srgbClr val="FFFFFF"/>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 name="Shape 17"/>
          <p:cNvSpPr>
            <a:spLocks noGrp="1"/>
          </p:cNvSpPr>
          <p:nvPr>
            <p:ph type="pic" idx="3"/>
          </p:nvPr>
        </p:nvSpPr>
        <p:spPr>
          <a:xfrm>
            <a:off x="4581523" y="0"/>
            <a:ext cx="4562475"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10233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ample Boxed Text x3">
    <p:bg>
      <p:bgPr>
        <a:solidFill>
          <a:srgbClr val="FFFFFF"/>
        </a:solidFill>
        <a:effectLst/>
      </p:bgPr>
    </p:bg>
    <p:spTree>
      <p:nvGrpSpPr>
        <p:cNvPr id="1" name="Shape 160"/>
        <p:cNvGrpSpPr/>
        <p:nvPr/>
      </p:nvGrpSpPr>
      <p:grpSpPr>
        <a:xfrm>
          <a:off x="0" y="0"/>
          <a:ext cx="0" cy="0"/>
          <a:chOff x="0" y="0"/>
          <a:chExt cx="0" cy="0"/>
        </a:xfrm>
      </p:grpSpPr>
      <p:sp>
        <p:nvSpPr>
          <p:cNvPr id="161" name="Shape 161"/>
          <p:cNvSpPr/>
          <p:nvPr/>
        </p:nvSpPr>
        <p:spPr>
          <a:xfrm>
            <a:off x="539108" y="2669156"/>
            <a:ext cx="2602800" cy="468000"/>
          </a:xfrm>
          <a:prstGeom prst="rect">
            <a:avLst/>
          </a:prstGeom>
          <a:solidFill>
            <a:srgbClr val="03873A"/>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2" name="Shape 162"/>
          <p:cNvSpPr/>
          <p:nvPr/>
        </p:nvSpPr>
        <p:spPr>
          <a:xfrm>
            <a:off x="539108"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3" name="Shape 163"/>
          <p:cNvSpPr txBox="1">
            <a:spLocks noGrp="1"/>
          </p:cNvSpPr>
          <p:nvPr>
            <p:ph type="title"/>
          </p:nvPr>
        </p:nvSpPr>
        <p:spPr>
          <a:xfrm>
            <a:off x="540000" y="417600"/>
            <a:ext cx="6359526" cy="9444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4" name="Shape 164"/>
          <p:cNvSpPr txBox="1">
            <a:spLocks noGrp="1"/>
          </p:cNvSpPr>
          <p:nvPr>
            <p:ph type="body" idx="1"/>
          </p:nvPr>
        </p:nvSpPr>
        <p:spPr>
          <a:xfrm>
            <a:off x="72461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body" idx="2"/>
          </p:nvPr>
        </p:nvSpPr>
        <p:spPr>
          <a:xfrm>
            <a:off x="737418"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6" name="Shape 166"/>
          <p:cNvSpPr/>
          <p:nvPr/>
        </p:nvSpPr>
        <p:spPr>
          <a:xfrm>
            <a:off x="3290737" y="2669156"/>
            <a:ext cx="2602800" cy="468000"/>
          </a:xfrm>
          <a:prstGeom prst="rect">
            <a:avLst/>
          </a:prstGeom>
          <a:solidFill>
            <a:schemeClr val="dk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67" name="Shape 167"/>
          <p:cNvSpPr/>
          <p:nvPr/>
        </p:nvSpPr>
        <p:spPr>
          <a:xfrm>
            <a:off x="3290737"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68" name="Shape 168"/>
          <p:cNvSpPr txBox="1">
            <a:spLocks noGrp="1"/>
          </p:cNvSpPr>
          <p:nvPr>
            <p:ph type="body" idx="3"/>
          </p:nvPr>
        </p:nvSpPr>
        <p:spPr>
          <a:xfrm>
            <a:off x="3476246"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9" name="Shape 169"/>
          <p:cNvSpPr txBox="1">
            <a:spLocks noGrp="1"/>
          </p:cNvSpPr>
          <p:nvPr>
            <p:ph type="body" idx="4"/>
          </p:nvPr>
        </p:nvSpPr>
        <p:spPr>
          <a:xfrm>
            <a:off x="3489046"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0" name="Shape 170"/>
          <p:cNvSpPr/>
          <p:nvPr/>
        </p:nvSpPr>
        <p:spPr>
          <a:xfrm>
            <a:off x="6023269" y="2669156"/>
            <a:ext cx="2602800" cy="468000"/>
          </a:xfrm>
          <a:prstGeom prst="rect">
            <a:avLst/>
          </a:prstGeom>
          <a:solidFill>
            <a:schemeClr val="lt2"/>
          </a:solidFill>
          <a:ln>
            <a:noFill/>
          </a:ln>
        </p:spPr>
        <p:txBody>
          <a:bodyPr lIns="91425" tIns="45700" rIns="91425" bIns="45700" anchor="ctr" anchorCtr="0">
            <a:noAutofit/>
          </a:bodyPr>
          <a:lstStyle/>
          <a:p>
            <a:pPr marL="0" marR="0" lvl="0" indent="0" algn="ctr" rtl="0">
              <a:spcBef>
                <a:spcPts val="0"/>
              </a:spcBef>
              <a:buNone/>
            </a:pPr>
            <a:endParaRPr sz="1800">
              <a:solidFill>
                <a:srgbClr val="FFFFFF"/>
              </a:solidFill>
              <a:latin typeface="Arial"/>
              <a:ea typeface="Arial"/>
              <a:cs typeface="Arial"/>
              <a:sym typeface="Arial"/>
            </a:endParaRPr>
          </a:p>
        </p:txBody>
      </p:sp>
      <p:sp>
        <p:nvSpPr>
          <p:cNvPr id="171" name="Shape 171"/>
          <p:cNvSpPr/>
          <p:nvPr/>
        </p:nvSpPr>
        <p:spPr>
          <a:xfrm>
            <a:off x="6023269" y="3129775"/>
            <a:ext cx="2602800" cy="2140066"/>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Arial"/>
              <a:ea typeface="Arial"/>
              <a:cs typeface="Arial"/>
              <a:sym typeface="Arial"/>
            </a:endParaRPr>
          </a:p>
        </p:txBody>
      </p:sp>
      <p:sp>
        <p:nvSpPr>
          <p:cNvPr id="172" name="Shape 172"/>
          <p:cNvSpPr txBox="1">
            <a:spLocks noGrp="1"/>
          </p:cNvSpPr>
          <p:nvPr>
            <p:ph type="body" idx="5"/>
          </p:nvPr>
        </p:nvSpPr>
        <p:spPr>
          <a:xfrm>
            <a:off x="6208778" y="2687950"/>
            <a:ext cx="2191109" cy="428625"/>
          </a:xfrm>
          <a:prstGeom prst="rect">
            <a:avLst/>
          </a:prstGeom>
          <a:noFill/>
          <a:ln>
            <a:noFill/>
          </a:ln>
        </p:spPr>
        <p:txBody>
          <a:bodyPr lIns="91425" tIns="91425" rIns="91425" bIns="91425" anchor="ctr" anchorCtr="0"/>
          <a:lstStyle>
            <a:lvl1pPr marL="0" marR="0" lvl="0" indent="0" algn="ctr" rtl="0">
              <a:lnSpc>
                <a:spcPct val="104999"/>
              </a:lnSpc>
              <a:spcBef>
                <a:spcPts val="0"/>
              </a:spcBef>
              <a:spcAft>
                <a:spcPts val="0"/>
              </a:spcAft>
              <a:buClr>
                <a:srgbClr val="FFFFFF"/>
              </a:buClr>
              <a:buFont typeface="Arial"/>
              <a:buNone/>
              <a:defRPr sz="2000" b="1" i="0" u="none" strike="noStrike" cap="none">
                <a:solidFill>
                  <a:srgbClr val="FFFFFF"/>
                </a:solidFill>
                <a:latin typeface="Arial"/>
                <a:ea typeface="Arial"/>
                <a:cs typeface="Arial"/>
                <a:sym typeface="Arial"/>
              </a:defRPr>
            </a:lvl1pPr>
            <a:lvl2pPr marL="180975" marR="0" lvl="1" indent="-53975" algn="l" rtl="0">
              <a:lnSpc>
                <a:spcPct val="95000"/>
              </a:lnSpc>
              <a:spcBef>
                <a:spcPts val="0"/>
              </a:spcBef>
              <a:spcAft>
                <a:spcPts val="0"/>
              </a:spcAft>
              <a:buClr>
                <a:schemeClr val="lt2"/>
              </a:buClr>
              <a:buSzPct val="100000"/>
              <a:buFont typeface="Arial"/>
              <a:buChar char="•"/>
              <a:defRPr sz="2000" b="1" i="0" u="none" strike="noStrike" cap="none">
                <a:solidFill>
                  <a:schemeClr val="lt1"/>
                </a:solidFill>
                <a:latin typeface="Arial"/>
                <a:ea typeface="Arial"/>
                <a:cs typeface="Arial"/>
                <a:sym typeface="Arial"/>
              </a:defRPr>
            </a:lvl2pPr>
            <a:lvl3pPr marL="352425" marR="0" lvl="2" indent="-47625" algn="l" rtl="0">
              <a:lnSpc>
                <a:spcPct val="95000"/>
              </a:lnSpc>
              <a:spcBef>
                <a:spcPts val="0"/>
              </a:spcBef>
              <a:spcAft>
                <a:spcPts val="0"/>
              </a:spcAft>
              <a:buClr>
                <a:schemeClr val="accent4"/>
              </a:buClr>
              <a:buSzPct val="100000"/>
              <a:buFont typeface="Arial"/>
              <a:buChar char="‒"/>
              <a:defRPr sz="2000" b="1" i="0" u="none" strike="noStrike" cap="none">
                <a:solidFill>
                  <a:schemeClr val="lt1"/>
                </a:solidFill>
                <a:latin typeface="Arial"/>
                <a:ea typeface="Arial"/>
                <a:cs typeface="Arial"/>
                <a:sym typeface="Arial"/>
              </a:defRPr>
            </a:lvl3pPr>
            <a:lvl4pPr marL="781050" marR="0" lvl="3" indent="-6350" algn="l" rtl="0">
              <a:lnSpc>
                <a:spcPct val="75000"/>
              </a:lnSpc>
              <a:spcBef>
                <a:spcPts val="0"/>
              </a:spcBef>
              <a:spcAft>
                <a:spcPts val="850"/>
              </a:spcAft>
              <a:buClr>
                <a:schemeClr val="dk1"/>
              </a:buClr>
              <a:buFont typeface="Arial"/>
              <a:buNone/>
              <a:defRPr sz="2000" b="1" i="0" u="none" strike="noStrike" cap="none">
                <a:solidFill>
                  <a:schemeClr val="lt1"/>
                </a:solidFill>
                <a:latin typeface="Arial"/>
                <a:ea typeface="Arial"/>
                <a:cs typeface="Arial"/>
                <a:sym typeface="Arial"/>
              </a:defRPr>
            </a:lvl4pPr>
            <a:lvl5pPr marL="2057400" marR="0" lvl="4" indent="-101600" algn="l" rtl="0">
              <a:spcBef>
                <a:spcPts val="400"/>
              </a:spcBef>
              <a:buClr>
                <a:schemeClr val="lt1"/>
              </a:buClr>
              <a:buSzPct val="100000"/>
              <a:buFont typeface="Arial"/>
              <a:buChar char="»"/>
              <a:defRPr sz="2000" b="1" i="0" u="none" strike="noStrike" cap="none">
                <a:solidFill>
                  <a:schemeClr val="lt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3" name="Shape 173"/>
          <p:cNvSpPr txBox="1">
            <a:spLocks noGrp="1"/>
          </p:cNvSpPr>
          <p:nvPr>
            <p:ph type="body" idx="6"/>
          </p:nvPr>
        </p:nvSpPr>
        <p:spPr>
          <a:xfrm>
            <a:off x="6221580" y="3226998"/>
            <a:ext cx="2245968" cy="1552035"/>
          </a:xfrm>
          <a:prstGeom prst="rect">
            <a:avLst/>
          </a:prstGeom>
          <a:noFill/>
          <a:ln>
            <a:noFill/>
          </a:ln>
        </p:spPr>
        <p:txBody>
          <a:bodyPr lIns="91425" tIns="91425" rIns="91425" bIns="91425" anchor="t" anchorCtr="0"/>
          <a:lstStyle>
            <a:lvl1pPr marL="0" marR="0" lvl="0" indent="0" algn="l" rtl="0">
              <a:lnSpc>
                <a:spcPct val="116666"/>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0" marR="0" lvl="1" indent="0" algn="l" rtl="0">
              <a:lnSpc>
                <a:spcPct val="116666"/>
              </a:lnSpc>
              <a:spcBef>
                <a:spcPts val="0"/>
              </a:spcBef>
              <a:spcAft>
                <a:spcPts val="0"/>
              </a:spcAft>
              <a:buClr>
                <a:schemeClr val="lt2"/>
              </a:buClr>
              <a:buFont typeface="Arial"/>
              <a:buNone/>
              <a:defRPr sz="1200" b="0" i="0" u="none" strike="noStrike" cap="none">
                <a:solidFill>
                  <a:srgbClr val="000000"/>
                </a:solidFill>
                <a:latin typeface="Arial"/>
                <a:ea typeface="Arial"/>
                <a:cs typeface="Arial"/>
                <a:sym typeface="Arial"/>
              </a:defRPr>
            </a:lvl2pPr>
            <a:lvl3pPr marL="85725" marR="0" lvl="2" indent="-9525" algn="l" rtl="0">
              <a:lnSpc>
                <a:spcPct val="116666"/>
              </a:lnSpc>
              <a:spcBef>
                <a:spcPts val="0"/>
              </a:spcBef>
              <a:spcAft>
                <a:spcPts val="0"/>
              </a:spcAft>
              <a:buClr>
                <a:schemeClr val="lt2"/>
              </a:buClr>
              <a:buSzPct val="100000"/>
              <a:buFont typeface="Arial"/>
              <a:buChar char="-"/>
              <a:defRPr sz="1200" b="0" i="0" u="none" strike="noStrike" cap="none">
                <a:solidFill>
                  <a:srgbClr val="000000"/>
                </a:solidFill>
                <a:latin typeface="Arial"/>
                <a:ea typeface="Arial"/>
                <a:cs typeface="Arial"/>
                <a:sym typeface="Arial"/>
              </a:defRPr>
            </a:lvl3pPr>
            <a:lvl4pPr marL="781050" marR="0" lvl="3" indent="-6350" algn="l" rtl="0">
              <a:lnSpc>
                <a:spcPct val="130000"/>
              </a:lnSpc>
              <a:spcBef>
                <a:spcPts val="0"/>
              </a:spcBef>
              <a:spcAft>
                <a:spcPts val="0"/>
              </a:spcAft>
              <a:buClr>
                <a:schemeClr val="dk1"/>
              </a:buClr>
              <a:buFont typeface="Arial"/>
              <a:buNone/>
              <a:defRPr sz="1000" b="0" i="0" u="none" strike="noStrike" cap="none">
                <a:solidFill>
                  <a:schemeClr val="lt2"/>
                </a:solidFill>
                <a:latin typeface="Arial"/>
                <a:ea typeface="Arial"/>
                <a:cs typeface="Arial"/>
                <a:sym typeface="Arial"/>
              </a:defRPr>
            </a:lvl4pPr>
            <a:lvl5pPr marL="2057400" marR="0" lvl="4" indent="-165100" algn="l" rtl="0">
              <a:lnSpc>
                <a:spcPct val="130000"/>
              </a:lnSpc>
              <a:spcBef>
                <a:spcPts val="0"/>
              </a:spcBef>
              <a:spcAft>
                <a:spcPts val="0"/>
              </a:spcAft>
              <a:buClr>
                <a:schemeClr val="dk1"/>
              </a:buClr>
              <a:buSzPct val="100000"/>
              <a:buFont typeface="Arial"/>
              <a:buChar char="»"/>
              <a:defRPr sz="10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4" name="Shape 174"/>
          <p:cNvSpPr txBox="1">
            <a:spLocks noGrp="1"/>
          </p:cNvSpPr>
          <p:nvPr>
            <p:ph type="body" idx="7"/>
          </p:nvPr>
        </p:nvSpPr>
        <p:spPr>
          <a:xfrm>
            <a:off x="552450" y="1685925"/>
            <a:ext cx="4495800" cy="6477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75" name="Shape 17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102664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ore to Learn">
    <p:bg>
      <p:bgPr>
        <a:solidFill>
          <a:schemeClr val="lt2"/>
        </a:solidFill>
        <a:effectLst/>
      </p:bgPr>
    </p:bg>
    <p:spTree>
      <p:nvGrpSpPr>
        <p:cNvPr id="1" name="Shape 198"/>
        <p:cNvGrpSpPr/>
        <p:nvPr/>
      </p:nvGrpSpPr>
      <p:grpSpPr>
        <a:xfrm>
          <a:off x="0" y="0"/>
          <a:ext cx="0" cy="0"/>
          <a:chOff x="0" y="0"/>
          <a:chExt cx="0" cy="0"/>
        </a:xfrm>
      </p:grpSpPr>
      <p:pic>
        <p:nvPicPr>
          <p:cNvPr id="199" name="Shape 199"/>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200" name="Shape 200"/>
          <p:cNvSpPr txBox="1">
            <a:spLocks noGrp="1"/>
          </p:cNvSpPr>
          <p:nvPr>
            <p:ph type="ctrTitle"/>
          </p:nvPr>
        </p:nvSpPr>
        <p:spPr>
          <a:xfrm>
            <a:off x="2333624" y="2728866"/>
            <a:ext cx="4656674" cy="985884"/>
          </a:xfrm>
          <a:prstGeom prst="rect">
            <a:avLst/>
          </a:prstGeom>
          <a:noFill/>
          <a:ln>
            <a:noFill/>
          </a:ln>
        </p:spPr>
        <p:txBody>
          <a:bodyPr lIns="91425" tIns="91425" rIns="91425" bIns="91425" anchor="b" anchorCtr="0"/>
          <a:lstStyle>
            <a:lvl1pPr marL="0" marR="0" lvl="0" indent="0" algn="ctr"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body" idx="1"/>
          </p:nvPr>
        </p:nvSpPr>
        <p:spPr>
          <a:xfrm>
            <a:off x="2343150" y="3829050"/>
            <a:ext cx="4743450" cy="638174"/>
          </a:xfrm>
          <a:prstGeom prst="rect">
            <a:avLst/>
          </a:prstGeom>
          <a:noFill/>
          <a:ln>
            <a:noFill/>
          </a:ln>
        </p:spPr>
        <p:txBody>
          <a:bodyPr lIns="91425" tIns="91425" rIns="91425" bIns="91425" anchor="t" anchorCtr="0"/>
          <a:lstStyle>
            <a:lvl1pPr marL="0" marR="0" lvl="0" indent="0" algn="ctr" rtl="0">
              <a:lnSpc>
                <a:spcPct val="131250"/>
              </a:lnSpc>
              <a:spcBef>
                <a:spcPts val="0"/>
              </a:spcBef>
              <a:spcAft>
                <a:spcPts val="0"/>
              </a:spcAft>
              <a:buClr>
                <a:schemeClr val="lt2"/>
              </a:buClr>
              <a:buFont typeface="Arial"/>
              <a:buNone/>
              <a:defRPr sz="1600" b="0" i="0" u="none" strike="noStrike" cap="none">
                <a:solidFill>
                  <a:schemeClr val="lt2"/>
                </a:solidFill>
                <a:latin typeface="Arial"/>
                <a:ea typeface="Arial"/>
                <a:cs typeface="Arial"/>
                <a:sym typeface="Arial"/>
              </a:defRPr>
            </a:lvl1pPr>
            <a:lvl2pPr marL="0" marR="0" lvl="1" indent="0" algn="ctr" rtl="0">
              <a:lnSpc>
                <a:spcPct val="131250"/>
              </a:lnSpc>
              <a:spcBef>
                <a:spcPts val="0"/>
              </a:spcBef>
              <a:spcAft>
                <a:spcPts val="0"/>
              </a:spcAft>
              <a:buClr>
                <a:schemeClr val="lt2"/>
              </a:buClr>
              <a:buFont typeface="Arial"/>
              <a:buNone/>
              <a:defRPr sz="1600" b="1" i="0" u="none" strike="noStrike" cap="none">
                <a:solidFill>
                  <a:schemeClr val="lt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196094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Final Slide Option1">
    <p:bg>
      <p:bgPr>
        <a:solidFill>
          <a:schemeClr val="lt2"/>
        </a:solidFill>
        <a:effectLst/>
      </p:bgPr>
    </p:bg>
    <p:spTree>
      <p:nvGrpSpPr>
        <p:cNvPr id="1" name="Shape 187"/>
        <p:cNvGrpSpPr/>
        <p:nvPr/>
      </p:nvGrpSpPr>
      <p:grpSpPr>
        <a:xfrm>
          <a:off x="0" y="0"/>
          <a:ext cx="0" cy="0"/>
          <a:chOff x="0" y="0"/>
          <a:chExt cx="0" cy="0"/>
        </a:xfrm>
      </p:grpSpPr>
      <p:pic>
        <p:nvPicPr>
          <p:cNvPr id="188" name="Shape 188"/>
          <p:cNvPicPr preferRelativeResize="0"/>
          <p:nvPr/>
        </p:nvPicPr>
        <p:blipFill rotWithShape="1">
          <a:blip r:embed="rId2">
            <a:alphaModFix/>
          </a:blip>
          <a:srcRect/>
          <a:stretch/>
        </p:blipFill>
        <p:spPr>
          <a:xfrm>
            <a:off x="2900930" y="3558921"/>
            <a:ext cx="3380238" cy="216407"/>
          </a:xfrm>
          <a:prstGeom prst="rect">
            <a:avLst/>
          </a:prstGeom>
          <a:noFill/>
          <a:ln>
            <a:noFill/>
          </a:ln>
        </p:spPr>
      </p:pic>
    </p:spTree>
    <p:extLst>
      <p:ext uri="{BB962C8B-B14F-4D97-AF65-F5344CB8AC3E}">
        <p14:creationId xmlns:p14="http://schemas.microsoft.com/office/powerpoint/2010/main" val="4281267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able of Contents">
    <p:bg>
      <p:bgPr>
        <a:solidFill>
          <a:srgbClr val="FFFFFF"/>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485823" y="1332225"/>
            <a:ext cx="4334326" cy="393450"/>
          </a:xfrm>
          <a:prstGeom prst="rect">
            <a:avLst/>
          </a:prstGeom>
          <a:noFill/>
          <a:ln>
            <a:noFill/>
          </a:ln>
        </p:spPr>
        <p:txBody>
          <a:bodyPr lIns="91425" tIns="91425" rIns="91425" bIns="91425" anchor="b" anchorCtr="0"/>
          <a:lstStyle>
            <a:lvl1pPr marL="0" marR="0" lvl="0" indent="0" algn="l" rtl="0">
              <a:lnSpc>
                <a:spcPct val="107692"/>
              </a:lnSpc>
              <a:spcBef>
                <a:spcPts val="0"/>
              </a:spcBef>
              <a:buClr>
                <a:schemeClr val="dk2"/>
              </a:buClr>
              <a:buFont typeface="Times New Roman"/>
              <a:buNone/>
              <a:defRPr sz="26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2" name="Shape 32"/>
          <p:cNvSpPr txBox="1">
            <a:spLocks noGrp="1"/>
          </p:cNvSpPr>
          <p:nvPr>
            <p:ph type="body" idx="1"/>
          </p:nvPr>
        </p:nvSpPr>
        <p:spPr>
          <a:xfrm>
            <a:off x="4508500" y="2000250"/>
            <a:ext cx="4102100" cy="3113088"/>
          </a:xfrm>
          <a:prstGeom prst="rect">
            <a:avLst/>
          </a:prstGeom>
          <a:noFill/>
          <a:ln>
            <a:noFill/>
          </a:ln>
        </p:spPr>
        <p:txBody>
          <a:bodyPr lIns="91425" tIns="91425" rIns="91425" bIns="91425" anchor="t" anchorCtr="0"/>
          <a:lstStyle>
            <a:lvl1pPr marL="428625" marR="0" lvl="0" indent="-428625" algn="l" rtl="0">
              <a:lnSpc>
                <a:spcPct val="112500"/>
              </a:lnSpc>
              <a:spcBef>
                <a:spcPts val="0"/>
              </a:spcBef>
              <a:spcAft>
                <a:spcPts val="600"/>
              </a:spcAft>
              <a:buClr>
                <a:schemeClr val="lt2"/>
              </a:buClr>
              <a:buFont typeface="Arial"/>
              <a:buNone/>
              <a:defRPr sz="1600" b="0" i="0" u="none" strike="noStrike" cap="none">
                <a:solidFill>
                  <a:schemeClr val="lt2"/>
                </a:solidFill>
                <a:latin typeface="Arial"/>
                <a:ea typeface="Arial"/>
                <a:cs typeface="Arial"/>
                <a:sym typeface="Arial"/>
              </a:defRPr>
            </a:lvl1pPr>
            <a:lvl2pPr marL="180975" marR="0" lvl="1" indent="-79375" algn="l" rtl="0">
              <a:lnSpc>
                <a:spcPct val="112500"/>
              </a:lnSpc>
              <a:spcBef>
                <a:spcPts val="0"/>
              </a:spcBef>
              <a:spcAft>
                <a:spcPts val="0"/>
              </a:spcAft>
              <a:buClr>
                <a:schemeClr val="lt2"/>
              </a:buClr>
              <a:buSzPct val="100000"/>
              <a:buFont typeface="Arial"/>
              <a:buChar char="•"/>
              <a:defRPr sz="1600" b="0" i="0" u="none" strike="noStrike" cap="none">
                <a:solidFill>
                  <a:schemeClr val="dk2"/>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3" name="Shape 33"/>
          <p:cNvSpPr>
            <a:spLocks noGrp="1"/>
          </p:cNvSpPr>
          <p:nvPr>
            <p:ph type="pic" idx="2"/>
          </p:nvPr>
        </p:nvSpPr>
        <p:spPr>
          <a:xfrm>
            <a:off x="0" y="0"/>
            <a:ext cx="3876673" cy="6858000"/>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34" name="Shape 34"/>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35" name="Shape 35"/>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spTree>
    <p:extLst>
      <p:ext uri="{BB962C8B-B14F-4D97-AF65-F5344CB8AC3E}">
        <p14:creationId xmlns:p14="http://schemas.microsoft.com/office/powerpoint/2010/main" val="2458753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vider Option 1">
    <p:bg>
      <p:bgPr>
        <a:blipFill rotWithShape="1">
          <a:blip r:embed="rId2">
            <a:alphaModFix/>
          </a:blip>
          <a:stretch>
            <a:fillRect l="-39999" r="-39999"/>
          </a:stretch>
        </a:blipFill>
        <a:effectLst/>
      </p:bgPr>
    </p:bg>
    <p:spTree>
      <p:nvGrpSpPr>
        <p:cNvPr id="1" name="Shape 41"/>
        <p:cNvGrpSpPr/>
        <p:nvPr/>
      </p:nvGrpSpPr>
      <p:grpSpPr>
        <a:xfrm>
          <a:off x="0" y="0"/>
          <a:ext cx="0" cy="0"/>
          <a:chOff x="0" y="0"/>
          <a:chExt cx="0" cy="0"/>
        </a:xfrm>
      </p:grpSpPr>
      <p:sp>
        <p:nvSpPr>
          <p:cNvPr id="42" name="Shape 42"/>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3" name="Shape 43"/>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803789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vider Option 3">
    <p:bg>
      <p:bgPr>
        <a:blipFill rotWithShape="1">
          <a:blip r:embed="rId2">
            <a:alphaModFix/>
          </a:blip>
          <a:stretch>
            <a:fillRect l="-67995" r="-67992"/>
          </a:stretch>
        </a:blipFill>
        <a:effectLst/>
      </p:bgPr>
    </p:bg>
    <p:spTree>
      <p:nvGrpSpPr>
        <p:cNvPr id="1" name="Shape 47"/>
        <p:cNvGrpSpPr/>
        <p:nvPr/>
      </p:nvGrpSpPr>
      <p:grpSpPr>
        <a:xfrm>
          <a:off x="0" y="0"/>
          <a:ext cx="0" cy="0"/>
          <a:chOff x="0" y="0"/>
          <a:chExt cx="0" cy="0"/>
        </a:xfrm>
      </p:grpSpPr>
      <p:sp>
        <p:nvSpPr>
          <p:cNvPr id="48" name="Shape 48"/>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49"/>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4122669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ivider Option 6">
    <p:bg>
      <p:bgPr>
        <a:blipFill rotWithShape="1">
          <a:blip r:embed="rId2">
            <a:alphaModFix/>
          </a:blip>
          <a:stretch>
            <a:fillRect l="-31998" r="-31997"/>
          </a:stretch>
        </a:blipFill>
        <a:effectLst/>
      </p:bgPr>
    </p:bg>
    <p:spTree>
      <p:nvGrpSpPr>
        <p:cNvPr id="1" name="Shape 56"/>
        <p:cNvGrpSpPr/>
        <p:nvPr/>
      </p:nvGrpSpPr>
      <p:grpSpPr>
        <a:xfrm>
          <a:off x="0" y="0"/>
          <a:ext cx="0" cy="0"/>
          <a:chOff x="0" y="0"/>
          <a:chExt cx="0" cy="0"/>
        </a:xfrm>
      </p:grpSpPr>
      <p:sp>
        <p:nvSpPr>
          <p:cNvPr id="57" name="Shape 57"/>
          <p:cNvSpPr/>
          <p:nvPr/>
        </p:nvSpPr>
        <p:spPr>
          <a:xfrm>
            <a:off x="1971675" y="784222"/>
            <a:ext cx="5210174" cy="5422208"/>
          </a:xfrm>
          <a:custGeom>
            <a:avLst/>
            <a:gdLst/>
            <a:ahLst/>
            <a:cxnLst/>
            <a:rect l="0" t="0" r="0" b="0"/>
            <a:pathLst>
              <a:path w="120000" h="120000" extrusionOk="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txBody>
          <a:bodyPr lIns="91425" tIns="45700" rIns="91425" bIns="4570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8" name="Shape 58"/>
          <p:cNvSpPr txBox="1">
            <a:spLocks noGrp="1"/>
          </p:cNvSpPr>
          <p:nvPr>
            <p:ph type="ctrTitle"/>
          </p:nvPr>
        </p:nvSpPr>
        <p:spPr>
          <a:xfrm>
            <a:off x="2430000" y="2973600"/>
            <a:ext cx="4283999" cy="1043999"/>
          </a:xfrm>
          <a:prstGeom prst="rect">
            <a:avLst/>
          </a:prstGeom>
          <a:noFill/>
          <a:ln>
            <a:noFill/>
          </a:ln>
        </p:spPr>
        <p:txBody>
          <a:bodyPr lIns="91425" tIns="91425" rIns="91425" bIns="91425" anchor="ctr" anchorCtr="0"/>
          <a:lstStyle>
            <a:lvl1pPr marL="0" marR="0" lvl="0" indent="0" algn="ctr" rtl="0">
              <a:lnSpc>
                <a:spcPct val="105882"/>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323212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tatement and Image Option6">
    <p:bg>
      <p:bgPr>
        <a:solidFill>
          <a:srgbClr val="FFFFFF"/>
        </a:solidFill>
        <a:effectLst/>
      </p:bgPr>
    </p:bg>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539997" y="418050"/>
            <a:ext cx="6241800" cy="8487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9" name="Shape 89"/>
          <p:cNvSpPr txBox="1">
            <a:spLocks noGrp="1"/>
          </p:cNvSpPr>
          <p:nvPr>
            <p:ph type="body" idx="1"/>
          </p:nvPr>
        </p:nvSpPr>
        <p:spPr>
          <a:xfrm>
            <a:off x="539999" y="1400174"/>
            <a:ext cx="5052763" cy="3124200"/>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rgbClr val="000000"/>
                </a:solidFill>
                <a:latin typeface="Arial"/>
                <a:ea typeface="Arial"/>
                <a:cs typeface="Arial"/>
                <a:sym typeface="Arial"/>
              </a:defRPr>
            </a:lvl1pPr>
            <a:lvl2pPr marL="0" marR="0" lvl="1" indent="0" algn="l" rtl="0">
              <a:lnSpc>
                <a:spcPct val="133333"/>
              </a:lnSpc>
              <a:spcBef>
                <a:spcPts val="1701"/>
              </a:spcBef>
              <a:spcAft>
                <a:spcPts val="0"/>
              </a:spcAft>
              <a:buClr>
                <a:schemeClr val="lt2"/>
              </a:buClr>
              <a:buFont typeface="Arial"/>
              <a:buNone/>
              <a:defRPr sz="1200" b="0" i="1" u="none" strike="noStrike" cap="none">
                <a:solidFill>
                  <a:srgbClr val="000000"/>
                </a:solidFill>
                <a:latin typeface="Arial"/>
                <a:ea typeface="Arial"/>
                <a:cs typeface="Arial"/>
                <a:sym typeface="Arial"/>
              </a:defRPr>
            </a:lvl2pPr>
            <a:lvl3pPr marL="658800" marR="0" lvl="2" indent="-163500"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0" name="Shape 90"/>
          <p:cNvSpPr>
            <a:spLocks noGrp="1"/>
          </p:cNvSpPr>
          <p:nvPr>
            <p:ph type="pic" idx="2"/>
          </p:nvPr>
        </p:nvSpPr>
        <p:spPr>
          <a:xfrm>
            <a:off x="6048375" y="1447799"/>
            <a:ext cx="2562225" cy="4524374"/>
          </a:xfrm>
          <a:prstGeom prst="rect">
            <a:avLst/>
          </a:prstGeom>
          <a:solidFill>
            <a:srgbClr val="BBBBBB"/>
          </a:solidFill>
          <a:ln>
            <a:noFill/>
          </a:ln>
        </p:spPr>
        <p:txBody>
          <a:bodyPr lIns="91425" tIns="91425" rIns="91425" bIns="91425" anchor="t" anchorCtr="0"/>
          <a:lstStyle>
            <a:lvl1pPr marL="0" marR="0" lvl="0" indent="0" algn="ctr" rtl="0">
              <a:lnSpc>
                <a:spcPct val="172727"/>
              </a:lnSpc>
              <a:spcBef>
                <a:spcPts val="0"/>
              </a:spcBef>
              <a:spcAft>
                <a:spcPts val="0"/>
              </a:spcAft>
              <a:buClr>
                <a:schemeClr val="dk1"/>
              </a:buClr>
              <a:buFont typeface="Arial"/>
              <a:buNone/>
              <a:defRPr sz="11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1" name="Shape 91"/>
          <p:cNvCxnSpPr/>
          <p:nvPr/>
        </p:nvCxnSpPr>
        <p:spPr>
          <a:xfrm>
            <a:off x="533400" y="6124575"/>
            <a:ext cx="8086724" cy="0"/>
          </a:xfrm>
          <a:prstGeom prst="straightConnector1">
            <a:avLst/>
          </a:prstGeom>
          <a:noFill/>
          <a:ln w="9525" cap="flat" cmpd="sng">
            <a:solidFill>
              <a:schemeClr val="lt2"/>
            </a:solidFill>
            <a:prstDash val="solid"/>
            <a:round/>
            <a:headEnd type="none" w="med" len="med"/>
            <a:tailEnd type="none" w="med" len="med"/>
          </a:ln>
        </p:spPr>
      </p:cxnSp>
      <p:sp>
        <p:nvSpPr>
          <p:cNvPr id="92" name="Shape 92"/>
          <p:cNvSpPr txBox="1">
            <a:spLocks noGrp="1"/>
          </p:cNvSpPr>
          <p:nvPr>
            <p:ph type="body" idx="3"/>
          </p:nvPr>
        </p:nvSpPr>
        <p:spPr>
          <a:xfrm>
            <a:off x="5267325" y="6172200"/>
            <a:ext cx="3343274" cy="257175"/>
          </a:xfrm>
          <a:prstGeom prst="rect">
            <a:avLst/>
          </a:prstGeom>
          <a:noFill/>
          <a:ln>
            <a:noFill/>
          </a:ln>
        </p:spPr>
        <p:txBody>
          <a:bodyPr lIns="91425" tIns="91425" rIns="91425" bIns="91425" anchor="t" anchorCtr="0"/>
          <a:lstStyle>
            <a:lvl1pPr marL="0" marR="0" lvl="0" indent="0" algn="r" rtl="0">
              <a:lnSpc>
                <a:spcPct val="150000"/>
              </a:lnSpc>
              <a:spcBef>
                <a:spcPts val="0"/>
              </a:spcBef>
              <a:spcAft>
                <a:spcPts val="0"/>
              </a:spcAft>
              <a:buClr>
                <a:schemeClr val="lt2"/>
              </a:buClr>
              <a:buFont typeface="Arial"/>
              <a:buNone/>
              <a:defRPr sz="600" b="0" i="0" u="none" strike="noStrike" cap="none">
                <a:solidFill>
                  <a:schemeClr val="lt2"/>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3" name="Shape 93"/>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94" name="Shape 94"/>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pic>
        <p:nvPicPr>
          <p:cNvPr id="95" name="Shape 95"/>
          <p:cNvPicPr preferRelativeResize="0"/>
          <p:nvPr/>
        </p:nvPicPr>
        <p:blipFill rotWithShape="1">
          <a:blip r:embed="rId2">
            <a:alphaModFix/>
          </a:blip>
          <a:srcRect/>
          <a:stretch/>
        </p:blipFill>
        <p:spPr>
          <a:xfrm>
            <a:off x="500410" y="6376789"/>
            <a:ext cx="917999" cy="279914"/>
          </a:xfrm>
          <a:prstGeom prst="rect">
            <a:avLst/>
          </a:prstGeom>
          <a:noFill/>
          <a:ln>
            <a:noFill/>
          </a:ln>
        </p:spPr>
      </p:pic>
    </p:spTree>
    <p:extLst>
      <p:ext uri="{BB962C8B-B14F-4D97-AF65-F5344CB8AC3E}">
        <p14:creationId xmlns:p14="http://schemas.microsoft.com/office/powerpoint/2010/main" val="413980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tatement Option 1">
    <p:bg>
      <p:bgPr>
        <a:solidFill>
          <a:schemeClr val="lt2"/>
        </a:solidFill>
        <a:effectLst/>
      </p:bgPr>
    </p:bg>
    <p:spTree>
      <p:nvGrpSpPr>
        <p:cNvPr id="1" name="Shape 96"/>
        <p:cNvGrpSpPr/>
        <p:nvPr/>
      </p:nvGrpSpPr>
      <p:grpSpPr>
        <a:xfrm>
          <a:off x="0" y="0"/>
          <a:ext cx="0" cy="0"/>
          <a:chOff x="0" y="0"/>
          <a:chExt cx="0" cy="0"/>
        </a:xfrm>
      </p:grpSpPr>
      <p:pic>
        <p:nvPicPr>
          <p:cNvPr id="97" name="Shape 97"/>
          <p:cNvPicPr preferRelativeResize="0"/>
          <p:nvPr/>
        </p:nvPicPr>
        <p:blipFill rotWithShape="1">
          <a:blip r:embed="rId2">
            <a:alphaModFix/>
          </a:blip>
          <a:srcRect t="5771" b="5310"/>
          <a:stretch/>
        </p:blipFill>
        <p:spPr>
          <a:xfrm>
            <a:off x="888486" y="0"/>
            <a:ext cx="7550662" cy="6858000"/>
          </a:xfrm>
          <a:prstGeom prst="rect">
            <a:avLst/>
          </a:prstGeom>
          <a:noFill/>
          <a:ln>
            <a:noFill/>
          </a:ln>
        </p:spPr>
      </p:pic>
      <p:sp>
        <p:nvSpPr>
          <p:cNvPr id="98" name="Shape 98"/>
          <p:cNvSpPr txBox="1">
            <a:spLocks noGrp="1"/>
          </p:cNvSpPr>
          <p:nvPr>
            <p:ph type="ctrTitle"/>
          </p:nvPr>
        </p:nvSpPr>
        <p:spPr>
          <a:xfrm>
            <a:off x="1522575" y="2759844"/>
            <a:ext cx="6296399" cy="1338309"/>
          </a:xfrm>
          <a:prstGeom prst="rect">
            <a:avLst/>
          </a:prstGeom>
          <a:noFill/>
          <a:ln>
            <a:noFill/>
          </a:ln>
        </p:spPr>
        <p:txBody>
          <a:bodyPr lIns="91425" tIns="91425" rIns="91425" bIns="91425" anchor="ctr" anchorCtr="0"/>
          <a:lstStyle>
            <a:lvl1pPr marL="0" marR="0" lvl="0" indent="0" algn="ctr" rtl="0">
              <a:lnSpc>
                <a:spcPct val="117647"/>
              </a:lnSpc>
              <a:spcBef>
                <a:spcPts val="0"/>
              </a:spcBef>
              <a:buClr>
                <a:schemeClr val="lt2"/>
              </a:buClr>
              <a:buFont typeface="Times New Roman"/>
              <a:buNone/>
              <a:defRPr sz="3400" b="1" i="0" u="none" strike="noStrike" cap="none">
                <a:solidFill>
                  <a:schemeClr val="lt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pic>
        <p:nvPicPr>
          <p:cNvPr id="99" name="Shape 99"/>
          <p:cNvPicPr preferRelativeResize="0"/>
          <p:nvPr/>
        </p:nvPicPr>
        <p:blipFill rotWithShape="1">
          <a:blip r:embed="rId3">
            <a:alphaModFix/>
          </a:blip>
          <a:srcRect/>
          <a:stretch/>
        </p:blipFill>
        <p:spPr>
          <a:xfrm>
            <a:off x="500400" y="6375598"/>
            <a:ext cx="928499" cy="280799"/>
          </a:xfrm>
          <a:prstGeom prst="rect">
            <a:avLst/>
          </a:prstGeom>
          <a:noFill/>
          <a:ln>
            <a:noFill/>
          </a:ln>
        </p:spPr>
      </p:pic>
    </p:spTree>
    <p:extLst>
      <p:ext uri="{BB962C8B-B14F-4D97-AF65-F5344CB8AC3E}">
        <p14:creationId xmlns:p14="http://schemas.microsoft.com/office/powerpoint/2010/main" val="2443525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a:effectLst/>
      </p:bgPr>
    </p:bg>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541337" y="417599"/>
            <a:ext cx="5081586" cy="1096874"/>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7" name="Shape 137"/>
          <p:cNvSpPr txBox="1">
            <a:spLocks noGrp="1"/>
          </p:cNvSpPr>
          <p:nvPr>
            <p:ph type="body" idx="1"/>
          </p:nvPr>
        </p:nvSpPr>
        <p:spPr>
          <a:xfrm>
            <a:off x="542925" y="1704975"/>
            <a:ext cx="6059487" cy="3171825"/>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rgbClr val="000000"/>
              </a:buClr>
              <a:buFont typeface="Arial"/>
              <a:buNone/>
              <a:defRPr sz="1600" b="0" i="0" u="none" strike="noStrike" cap="none">
                <a:solidFill>
                  <a:srgbClr val="000000"/>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38" name="Shape 138"/>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382717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umbered">
    <p:bg>
      <p:bgPr>
        <a:solidFill>
          <a:srgbClr val="FFFFFF"/>
        </a:solidFill>
        <a:effectLst/>
      </p:bgPr>
    </p:bg>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541337" y="417599"/>
            <a:ext cx="5081586" cy="111592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2"/>
              </a:buClr>
              <a:buFont typeface="Times New Roman"/>
              <a:buNone/>
              <a:defRPr sz="3400" b="1" i="0" u="none" strike="noStrike" cap="none">
                <a:solidFill>
                  <a:schemeClr val="dk2"/>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1" name="Shape 141"/>
          <p:cNvSpPr txBox="1">
            <a:spLocks noGrp="1"/>
          </p:cNvSpPr>
          <p:nvPr>
            <p:ph type="body" idx="1"/>
          </p:nvPr>
        </p:nvSpPr>
        <p:spPr>
          <a:xfrm>
            <a:off x="542925" y="1809750"/>
            <a:ext cx="6496049" cy="3781425"/>
          </a:xfrm>
          <a:prstGeom prst="rect">
            <a:avLst/>
          </a:prstGeom>
          <a:noFill/>
          <a:ln>
            <a:noFill/>
          </a:ln>
        </p:spPr>
        <p:txBody>
          <a:bodyPr lIns="91425" tIns="91425" rIns="91425" bIns="91425" anchor="t" anchorCtr="0"/>
          <a:lstStyle>
            <a:lvl1pPr marL="238125" marR="0" lvl="0" indent="-136525" algn="l" rtl="0">
              <a:lnSpc>
                <a:spcPct val="118750"/>
              </a:lnSpc>
              <a:spcBef>
                <a:spcPts val="1134"/>
              </a:spcBef>
              <a:spcAft>
                <a:spcPts val="0"/>
              </a:spcAft>
              <a:buClr>
                <a:schemeClr val="dk2"/>
              </a:buClr>
              <a:buSzPct val="100000"/>
              <a:buFont typeface="Times New Roman"/>
              <a:buAutoNum type="arabicPeriod"/>
              <a:defRPr sz="1600" b="1" i="0" u="none" strike="noStrike" cap="none">
                <a:solidFill>
                  <a:schemeClr val="dk2"/>
                </a:solidFill>
                <a:latin typeface="Arial"/>
                <a:ea typeface="Arial"/>
                <a:cs typeface="Arial"/>
                <a:sym typeface="Arial"/>
              </a:defRPr>
            </a:lvl1pPr>
            <a:lvl2pPr marL="428625" marR="0" lvl="1" indent="-85725" algn="l" rtl="0">
              <a:lnSpc>
                <a:spcPct val="118750"/>
              </a:lnSpc>
              <a:spcBef>
                <a:spcPts val="0"/>
              </a:spcBef>
              <a:spcAft>
                <a:spcPts val="0"/>
              </a:spcAft>
              <a:buClr>
                <a:schemeClr val="lt2"/>
              </a:buClr>
              <a:buSzPct val="100000"/>
              <a:buFont typeface="Arial"/>
              <a:buChar char="‒"/>
              <a:defRPr sz="1600" b="0" i="0" u="none" strike="noStrike" cap="none">
                <a:solidFill>
                  <a:srgbClr val="000000"/>
                </a:solidFill>
                <a:latin typeface="Arial"/>
                <a:ea typeface="Arial"/>
                <a:cs typeface="Arial"/>
                <a:sym typeface="Arial"/>
              </a:defRPr>
            </a:lvl2pPr>
            <a:lvl3pPr marL="628650" marR="0" lvl="2" indent="-107950" algn="l" rtl="0">
              <a:lnSpc>
                <a:spcPct val="118750"/>
              </a:lnSpc>
              <a:spcBef>
                <a:spcPts val="0"/>
              </a:spcBef>
              <a:spcAft>
                <a:spcPts val="0"/>
              </a:spcAft>
              <a:buClr>
                <a:schemeClr val="accent4"/>
              </a:buClr>
              <a:buSzPct val="100000"/>
              <a:buFont typeface="Arial"/>
              <a:buChar char="‒"/>
              <a:defRPr sz="1600" b="0" i="0" u="none" strike="noStrike" cap="none">
                <a:solidFill>
                  <a:srgbClr val="000000"/>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908731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6"/>
        <p:cNvGrpSpPr/>
        <p:nvPr/>
      </p:nvGrpSpPr>
      <p:grpSpPr>
        <a:xfrm>
          <a:off x="0" y="0"/>
          <a:ext cx="0" cy="0"/>
          <a:chOff x="0" y="0"/>
          <a:chExt cx="0" cy="0"/>
        </a:xfrm>
      </p:grpSpPr>
      <p:sp>
        <p:nvSpPr>
          <p:cNvPr id="7" name="Shape 7"/>
          <p:cNvSpPr txBox="1">
            <a:spLocks noGrp="1"/>
          </p:cNvSpPr>
          <p:nvPr>
            <p:ph type="title"/>
          </p:nvPr>
        </p:nvSpPr>
        <p:spPr>
          <a:xfrm>
            <a:off x="541337" y="417599"/>
            <a:ext cx="5983288" cy="906375"/>
          </a:xfrm>
          <a:prstGeom prst="rect">
            <a:avLst/>
          </a:prstGeom>
          <a:noFill/>
          <a:ln>
            <a:noFill/>
          </a:ln>
        </p:spPr>
        <p:txBody>
          <a:bodyPr lIns="91425" tIns="91425" rIns="91425" bIns="91425" anchor="t" anchorCtr="0"/>
          <a:lstStyle>
            <a:lvl1pPr marL="0" marR="0" lvl="0" indent="0" algn="l" rtl="0">
              <a:lnSpc>
                <a:spcPct val="117647"/>
              </a:lnSpc>
              <a:spcBef>
                <a:spcPts val="0"/>
              </a:spcBef>
              <a:buClr>
                <a:schemeClr val="dk1"/>
              </a:buClr>
              <a:buFont typeface="Times New Roman"/>
              <a:buNone/>
              <a:defRPr sz="3400" b="1" i="0" u="none" strike="noStrike" cap="none">
                <a:solidFill>
                  <a:schemeClr val="dk1"/>
                </a:solidFill>
                <a:latin typeface="Times New Roman"/>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 name="Shape 8"/>
          <p:cNvSpPr txBox="1">
            <a:spLocks noGrp="1"/>
          </p:cNvSpPr>
          <p:nvPr>
            <p:ph type="body" idx="1"/>
          </p:nvPr>
        </p:nvSpPr>
        <p:spPr>
          <a:xfrm>
            <a:off x="534899" y="1704975"/>
            <a:ext cx="6001130" cy="4285174"/>
          </a:xfrm>
          <a:prstGeom prst="rect">
            <a:avLst/>
          </a:prstGeom>
          <a:noFill/>
          <a:ln>
            <a:noFill/>
          </a:ln>
        </p:spPr>
        <p:txBody>
          <a:bodyPr lIns="91425" tIns="91425" rIns="91425" bIns="91425" anchor="t" anchorCtr="0"/>
          <a:lstStyle>
            <a:lvl1pPr marL="0" marR="0" lvl="0" indent="0" algn="l" rtl="0">
              <a:lnSpc>
                <a:spcPct val="118750"/>
              </a:lnSpc>
              <a:spcBef>
                <a:spcPts val="0"/>
              </a:spcBef>
              <a:spcAft>
                <a:spcPts val="0"/>
              </a:spcAft>
              <a:buClr>
                <a:schemeClr val="dk1"/>
              </a:buClr>
              <a:buFont typeface="Arial"/>
              <a:buNone/>
              <a:defRPr sz="1600" b="0" i="0" u="none" strike="noStrike" cap="none">
                <a:solidFill>
                  <a:schemeClr val="dk1"/>
                </a:solidFill>
                <a:latin typeface="Arial"/>
                <a:ea typeface="Arial"/>
                <a:cs typeface="Arial"/>
                <a:sym typeface="Arial"/>
              </a:defRPr>
            </a:lvl1pPr>
            <a:lvl2pPr marL="180975" marR="0" lvl="1" indent="-79375" algn="l" rtl="0">
              <a:lnSpc>
                <a:spcPct val="118750"/>
              </a:lnSpc>
              <a:spcBef>
                <a:spcPts val="0"/>
              </a:spcBef>
              <a:spcAft>
                <a:spcPts val="0"/>
              </a:spcAft>
              <a:buClr>
                <a:schemeClr val="lt2"/>
              </a:buClr>
              <a:buSzPct val="100000"/>
              <a:buFont typeface="Arial"/>
              <a:buChar char="•"/>
              <a:defRPr sz="1600" b="0" i="0" u="none" strike="noStrike" cap="none">
                <a:solidFill>
                  <a:schemeClr val="dk1"/>
                </a:solidFill>
                <a:latin typeface="Arial"/>
                <a:ea typeface="Arial"/>
                <a:cs typeface="Arial"/>
                <a:sym typeface="Arial"/>
              </a:defRPr>
            </a:lvl2pPr>
            <a:lvl3pPr marL="352425" marR="0" lvl="2" indent="-73025" algn="l" rtl="0">
              <a:lnSpc>
                <a:spcPct val="118750"/>
              </a:lnSpc>
              <a:spcBef>
                <a:spcPts val="0"/>
              </a:spcBef>
              <a:spcAft>
                <a:spcPts val="0"/>
              </a:spcAft>
              <a:buClr>
                <a:schemeClr val="accent4"/>
              </a:buClr>
              <a:buSzPct val="100000"/>
              <a:buFont typeface="Arial"/>
              <a:buChar char="‒"/>
              <a:defRPr sz="1600" b="0" i="0" u="none" strike="noStrike" cap="none">
                <a:solidFill>
                  <a:schemeClr val="dk1"/>
                </a:solidFill>
                <a:latin typeface="Arial"/>
                <a:ea typeface="Arial"/>
                <a:cs typeface="Arial"/>
                <a:sym typeface="Arial"/>
              </a:defRPr>
            </a:lvl3pPr>
            <a:lvl4pPr marL="781050" marR="0" lvl="3" indent="-6350" algn="l" rtl="0">
              <a:lnSpc>
                <a:spcPct val="125000"/>
              </a:lnSpc>
              <a:spcBef>
                <a:spcPts val="0"/>
              </a:spcBef>
              <a:spcAft>
                <a:spcPts val="850"/>
              </a:spcAft>
              <a:buClr>
                <a:schemeClr val="dk1"/>
              </a:buClr>
              <a:buFont typeface="Arial"/>
              <a:buNone/>
              <a:defRPr sz="1200" b="0" i="0" u="none" strike="noStrike" cap="none">
                <a:solidFill>
                  <a:schemeClr val="lt2"/>
                </a:solidFill>
                <a:latin typeface="Arial"/>
                <a:ea typeface="Arial"/>
                <a:cs typeface="Arial"/>
                <a:sym typeface="Arial"/>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cxnSp>
        <p:nvCxnSpPr>
          <p:cNvPr id="9" name="Shape 9"/>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10" name="Shape 10"/>
          <p:cNvSpPr txBox="1">
            <a:spLocks noGrp="1"/>
          </p:cNvSpPr>
          <p:nvPr>
            <p:ph type="sldNum" idx="12"/>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a:t>
            </a:fld>
            <a:endParaRPr lang="en-GB" sz="800" b="1" i="0" u="none" strike="noStrike" cap="none">
              <a:solidFill>
                <a:schemeClr val="lt2"/>
              </a:solidFill>
              <a:latin typeface="Arial"/>
              <a:ea typeface="Arial"/>
              <a:cs typeface="Arial"/>
              <a:sym typeface="Arial"/>
            </a:endParaRPr>
          </a:p>
        </p:txBody>
      </p:sp>
      <p:pic>
        <p:nvPicPr>
          <p:cNvPr id="11" name="Shape 11"/>
          <p:cNvPicPr preferRelativeResize="0"/>
          <p:nvPr/>
        </p:nvPicPr>
        <p:blipFill rotWithShape="1">
          <a:blip r:embed="rId14">
            <a:alphaModFix/>
          </a:blip>
          <a:srcRect/>
          <a:stretch/>
        </p:blipFill>
        <p:spPr>
          <a:xfrm>
            <a:off x="500410" y="6376789"/>
            <a:ext cx="917999" cy="279914"/>
          </a:xfrm>
          <a:prstGeom prst="rect">
            <a:avLst/>
          </a:prstGeom>
          <a:noFill/>
          <a:ln>
            <a:noFill/>
          </a:ln>
        </p:spPr>
      </p:pic>
    </p:spTree>
    <p:extLst>
      <p:ext uri="{BB962C8B-B14F-4D97-AF65-F5344CB8AC3E}">
        <p14:creationId xmlns:p14="http://schemas.microsoft.com/office/powerpoint/2010/main" val="2222658112"/>
      </p:ext>
    </p:extLst>
  </p:cSld>
  <p:clrMap bg1="lt1" tx1="dk1" bg2="dk2" tx2="lt2" accent1="accent1" accent2="accent2" accent3="accent3" accent4="accent4" accent5="accent5" accent6="accent6" hlink="hlink" folHlink="folHlink"/>
  <p:sldLayoutIdLst>
    <p:sldLayoutId id="2147484039" r:id="rId1"/>
    <p:sldLayoutId id="2147484040" r:id="rId2"/>
    <p:sldLayoutId id="2147484041" r:id="rId3"/>
    <p:sldLayoutId id="2147484042" r:id="rId4"/>
    <p:sldLayoutId id="2147484043" r:id="rId5"/>
    <p:sldLayoutId id="2147484044" r:id="rId6"/>
    <p:sldLayoutId id="2147484045" r:id="rId7"/>
    <p:sldLayoutId id="2147484046" r:id="rId8"/>
    <p:sldLayoutId id="2147484047" r:id="rId9"/>
    <p:sldLayoutId id="2147484048" r:id="rId10"/>
    <p:sldLayoutId id="2147484049" r:id="rId11"/>
    <p:sldLayoutId id="2147484050"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mailto:TeachingEnglish@pearson.com"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qualifications.pearson.com/en/support/support-for-you/teachers/contact-us.html"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qualifications.pearson.com/en/support/support-topics/results-certification/grade-boundaries.html" TargetMode="External"/><Relationship Id="rId2" Type="http://schemas.openxmlformats.org/officeDocument/2006/relationships/notesSlide" Target="../notesSlides/notesSlide37.xml"/><Relationship Id="rId1" Type="http://schemas.openxmlformats.org/officeDocument/2006/relationships/slideLayout" Target="../slideLayouts/slideLayout9.xml"/><Relationship Id="rId5" Type="http://schemas.openxmlformats.org/officeDocument/2006/relationships/hyperlink" Target="http://qualifications.pearson.com/en/support/Services/ResultsPlus.html" TargetMode="External"/><Relationship Id="rId4" Type="http://schemas.openxmlformats.org/officeDocument/2006/relationships/hyperlink" Target="http://qualifications.pearson.com/content/demo/en/support/support-topics/results-certification/grade-statistics.html"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ctrTitle"/>
          </p:nvPr>
        </p:nvSpPr>
        <p:spPr>
          <a:xfrm>
            <a:off x="447675" y="1680064"/>
            <a:ext cx="8249620" cy="2732302"/>
          </a:xfrm>
          <a:prstGeom prst="rect">
            <a:avLst/>
          </a:prstGeom>
          <a:noFill/>
          <a:ln>
            <a:noFill/>
          </a:ln>
        </p:spPr>
        <p:txBody>
          <a:bodyPr lIns="0" tIns="0" rIns="0" bIns="0" anchor="t" anchorCtr="0">
            <a:noAutofit/>
          </a:bodyPr>
          <a:lstStyle/>
          <a:p>
            <a:pPr lvl="0">
              <a:buSzPct val="25000"/>
            </a:pPr>
            <a:r>
              <a:rPr lang="en-US" dirty="0" err="1">
                <a:solidFill>
                  <a:schemeClr val="bg1"/>
                </a:solidFill>
              </a:rPr>
              <a:t>Edexcel</a:t>
            </a:r>
            <a:r>
              <a:rPr lang="en-US" dirty="0">
                <a:solidFill>
                  <a:schemeClr val="bg1"/>
                </a:solidFill>
              </a:rPr>
              <a:t> A level English Literature: Feedback on </a:t>
            </a:r>
            <a:r>
              <a:rPr lang="en-US" dirty="0" smtClean="0">
                <a:solidFill>
                  <a:schemeClr val="bg1"/>
                </a:solidFill>
              </a:rPr>
              <a:t>Summer </a:t>
            </a:r>
            <a:r>
              <a:rPr lang="en-US" dirty="0">
                <a:solidFill>
                  <a:schemeClr val="bg1"/>
                </a:solidFill>
              </a:rPr>
              <a:t>2017 </a:t>
            </a:r>
            <a:r>
              <a:rPr lang="en-US" dirty="0" smtClean="0">
                <a:solidFill>
                  <a:schemeClr val="bg1"/>
                </a:solidFill>
              </a:rPr>
              <a:t/>
            </a:r>
            <a:br>
              <a:rPr lang="en-US" dirty="0" smtClean="0">
                <a:solidFill>
                  <a:schemeClr val="bg1"/>
                </a:solidFill>
              </a:rPr>
            </a:br>
            <a:r>
              <a:rPr lang="en-US" dirty="0" smtClean="0">
                <a:solidFill>
                  <a:schemeClr val="bg1"/>
                </a:solidFill>
              </a:rPr>
              <a:t>Paper </a:t>
            </a:r>
            <a:r>
              <a:rPr lang="en-US" dirty="0">
                <a:solidFill>
                  <a:schemeClr val="bg1"/>
                </a:solidFill>
              </a:rPr>
              <a:t>1 </a:t>
            </a:r>
            <a:r>
              <a:rPr lang="en-US" dirty="0" smtClean="0">
                <a:solidFill>
                  <a:schemeClr val="bg1"/>
                </a:solidFill>
              </a:rPr>
              <a:t>9ET01</a:t>
            </a:r>
            <a:br>
              <a:rPr lang="en-US" dirty="0" smtClean="0">
                <a:solidFill>
                  <a:schemeClr val="bg1"/>
                </a:solidFill>
              </a:rPr>
            </a:br>
            <a:r>
              <a:rPr lang="en-US" dirty="0" smtClean="0">
                <a:solidFill>
                  <a:schemeClr val="bg1"/>
                </a:solidFill>
              </a:rPr>
              <a:t>Online </a:t>
            </a:r>
            <a:r>
              <a:rPr lang="en-US" dirty="0">
                <a:solidFill>
                  <a:schemeClr val="bg1"/>
                </a:solidFill>
              </a:rPr>
              <a:t>Event</a:t>
            </a:r>
            <a:endParaRPr lang="en-GB" sz="3600" b="1" i="0" u="none" strike="noStrike" cap="none" dirty="0">
              <a:solidFill>
                <a:schemeClr val="bg1"/>
              </a:solidFill>
              <a:sym typeface="Times New Roman"/>
            </a:endParaRPr>
          </a:p>
        </p:txBody>
      </p:sp>
      <p:sp>
        <p:nvSpPr>
          <p:cNvPr id="214" name="Shape 214"/>
          <p:cNvSpPr txBox="1">
            <a:spLocks noGrp="1"/>
          </p:cNvSpPr>
          <p:nvPr>
            <p:ph type="subTitle" idx="1"/>
          </p:nvPr>
        </p:nvSpPr>
        <p:spPr>
          <a:xfrm>
            <a:off x="447675" y="4523027"/>
            <a:ext cx="3397200" cy="1467000"/>
          </a:xfrm>
          <a:prstGeom prst="rect">
            <a:avLst/>
          </a:prstGeom>
          <a:noFill/>
          <a:ln>
            <a:noFill/>
          </a:ln>
        </p:spPr>
        <p:txBody>
          <a:bodyPr lIns="0" tIns="0" rIns="0" bIns="0" anchor="t" anchorCtr="0">
            <a:noAutofit/>
          </a:bodyPr>
          <a:lstStyle/>
          <a:p>
            <a:pPr lvl="0">
              <a:buSzPct val="25000"/>
            </a:pPr>
            <a:r>
              <a:rPr lang="en-GB" sz="3200" dirty="0" smtClean="0">
                <a:solidFill>
                  <a:schemeClr val="bg1"/>
                </a:solidFill>
                <a:latin typeface="Times New Roman"/>
                <a:cs typeface="Times New Roman"/>
              </a:rPr>
              <a:t>17OAE04</a:t>
            </a:r>
            <a:endParaRPr lang="en-GB" sz="3200" dirty="0">
              <a:solidFill>
                <a:schemeClr val="bg1"/>
              </a:solidFill>
              <a:latin typeface="Times New Roman"/>
              <a:cs typeface="Times New Roman"/>
            </a:endParaRPr>
          </a:p>
        </p:txBody>
      </p:sp>
      <p:cxnSp>
        <p:nvCxnSpPr>
          <p:cNvPr id="217" name="Shape 217"/>
          <p:cNvCxnSpPr/>
          <p:nvPr/>
        </p:nvCxnSpPr>
        <p:spPr>
          <a:xfrm>
            <a:off x="8465042" y="6504780"/>
            <a:ext cx="0" cy="86399"/>
          </a:xfrm>
          <a:prstGeom prst="straightConnector1">
            <a:avLst/>
          </a:prstGeom>
          <a:noFill/>
          <a:ln w="9525" cap="flat" cmpd="sng">
            <a:solidFill>
              <a:schemeClr val="lt2"/>
            </a:solidFill>
            <a:prstDash val="solid"/>
            <a:round/>
            <a:headEnd type="none" w="med" len="med"/>
            <a:tailEnd type="none" w="med" len="med"/>
          </a:ln>
        </p:spPr>
      </p:cxnSp>
      <p:sp>
        <p:nvSpPr>
          <p:cNvPr id="218" name="Shape 218"/>
          <p:cNvSpPr txBox="1"/>
          <p:nvPr/>
        </p:nvSpPr>
        <p:spPr>
          <a:xfrm>
            <a:off x="8497764" y="6489578"/>
            <a:ext cx="433137" cy="125533"/>
          </a:xfrm>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1</a:t>
            </a:fld>
            <a:endParaRPr lang="en-GB" sz="800" b="1" i="0" u="none" strike="noStrike" cap="none">
              <a:solidFill>
                <a:schemeClr val="lt2"/>
              </a:solidFill>
              <a:latin typeface="Arial"/>
              <a:ea typeface="Arial"/>
              <a:cs typeface="Arial"/>
              <a:sym typeface="Arial"/>
            </a:endParaRPr>
          </a:p>
        </p:txBody>
      </p:sp>
      <p:sp>
        <p:nvSpPr>
          <p:cNvPr id="219" name="Shape 219"/>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u="none" strike="noStrike" cap="none">
                <a:solidFill>
                  <a:schemeClr val="lt2"/>
                </a:solidFill>
                <a:latin typeface="Arial"/>
                <a:ea typeface="Arial"/>
                <a:cs typeface="Arial"/>
                <a:sym typeface="Arial"/>
              </a:rPr>
              <a:t>Presentation Title Arial Bold 7 pt</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 AO2</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endParaRPr lang="en-GB" sz="2800" dirty="0" smtClean="0">
              <a:solidFill>
                <a:srgbClr val="1F497D"/>
              </a:solidFill>
              <a:latin typeface="Times New Roman"/>
              <a:cs typeface="Times New Roman"/>
            </a:endParaRPr>
          </a:p>
          <a:p>
            <a:r>
              <a:rPr lang="en-US" sz="2800" b="1" i="1" dirty="0" smtClean="0">
                <a:solidFill>
                  <a:srgbClr val="1F497D"/>
                </a:solidFill>
                <a:latin typeface="Times New Roman"/>
                <a:cs typeface="Times New Roman"/>
              </a:rPr>
              <a:t>Shakespeare </a:t>
            </a:r>
            <a:r>
              <a:rPr lang="en-US" sz="2800" b="1" i="1" dirty="0">
                <a:solidFill>
                  <a:srgbClr val="1F497D"/>
                </a:solidFill>
                <a:latin typeface="Times New Roman"/>
                <a:cs typeface="Times New Roman"/>
              </a:rPr>
              <a:t>draws attention to </a:t>
            </a:r>
            <a:r>
              <a:rPr lang="en-US" sz="2800" b="1" i="1" dirty="0" err="1">
                <a:solidFill>
                  <a:srgbClr val="1F497D"/>
                </a:solidFill>
                <a:latin typeface="Times New Roman"/>
                <a:cs typeface="Times New Roman"/>
              </a:rPr>
              <a:t>Brabantio’s</a:t>
            </a:r>
            <a:r>
              <a:rPr lang="en-US" sz="2800" b="1" i="1" dirty="0">
                <a:solidFill>
                  <a:srgbClr val="1F497D"/>
                </a:solidFill>
                <a:latin typeface="Times New Roman"/>
                <a:cs typeface="Times New Roman"/>
              </a:rPr>
              <a:t> possessive love over Desdemona, using language like “</a:t>
            </a:r>
            <a:r>
              <a:rPr lang="en-US" sz="2800" b="1" i="1" dirty="0" err="1">
                <a:solidFill>
                  <a:srgbClr val="1F497D"/>
                </a:solidFill>
                <a:latin typeface="Times New Roman"/>
                <a:cs typeface="Times New Roman"/>
              </a:rPr>
              <a:t>stol’n</a:t>
            </a:r>
            <a:r>
              <a:rPr lang="en-US" sz="2800" b="1" i="1" dirty="0">
                <a:solidFill>
                  <a:srgbClr val="1F497D"/>
                </a:solidFill>
                <a:latin typeface="Times New Roman"/>
                <a:cs typeface="Times New Roman"/>
              </a:rPr>
              <a:t> from me,” OR </a:t>
            </a:r>
            <a:r>
              <a:rPr lang="en-US" sz="2800" b="1" i="1" dirty="0" err="1">
                <a:solidFill>
                  <a:srgbClr val="1F497D"/>
                </a:solidFill>
                <a:latin typeface="Times New Roman"/>
                <a:cs typeface="Times New Roman"/>
              </a:rPr>
              <a:t>Kastan</a:t>
            </a:r>
            <a:r>
              <a:rPr lang="en-US" sz="2800" b="1" i="1" dirty="0">
                <a:solidFill>
                  <a:srgbClr val="1F497D"/>
                </a:solidFill>
                <a:latin typeface="Times New Roman"/>
                <a:cs typeface="Times New Roman"/>
              </a:rPr>
              <a:t> highlights the sense of inevitability that a 16</a:t>
            </a:r>
            <a:r>
              <a:rPr lang="en-US" sz="2800" b="1" i="1" baseline="30000" dirty="0">
                <a:solidFill>
                  <a:srgbClr val="1F497D"/>
                </a:solidFill>
                <a:latin typeface="Times New Roman"/>
                <a:cs typeface="Times New Roman"/>
              </a:rPr>
              <a:t>th</a:t>
            </a:r>
            <a:r>
              <a:rPr lang="en-US" sz="2800" b="1" i="1" dirty="0">
                <a:solidFill>
                  <a:srgbClr val="1F497D"/>
                </a:solidFill>
                <a:latin typeface="Times New Roman"/>
                <a:cs typeface="Times New Roman"/>
              </a:rPr>
              <a:t> Century audience would have been familiar with. Through Shakespeare’s use of foreshadowing, this is made very clear: “And when you love me not, chaos is come again,” says a comparatively innocent Othello, who is not yet convinced of Desdemona’s betrayal.</a:t>
            </a:r>
            <a:r>
              <a:rPr lang="en-GB" sz="2800" dirty="0">
                <a:solidFill>
                  <a:srgbClr val="1F497D"/>
                </a:solidFill>
                <a:latin typeface="Times New Roman"/>
                <a:cs typeface="Times New Roman"/>
              </a:rPr>
              <a:t> </a:t>
            </a:r>
            <a:endParaRPr sz="2800" b="0" i="0" u="none" strike="noStrike" cap="none" dirty="0">
              <a:solidFill>
                <a:srgbClr val="1F497D"/>
              </a:solidFill>
              <a:latin typeface="Times New Roman"/>
              <a:cs typeface="Times New Roman"/>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099652712"/>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 AO3</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rgbClr val="1F497D"/>
                </a:solidFill>
                <a:latin typeface="Times New Roman"/>
                <a:cs typeface="Times New Roman"/>
              </a:rPr>
              <a:t> </a:t>
            </a:r>
          </a:p>
          <a:p>
            <a:r>
              <a:rPr lang="en-US" sz="2800" b="1" i="1" dirty="0">
                <a:solidFill>
                  <a:srgbClr val="1F497D"/>
                </a:solidFill>
                <a:latin typeface="Times New Roman"/>
                <a:cs typeface="Times New Roman"/>
              </a:rPr>
              <a:t>...shows his disregard for what </a:t>
            </a:r>
            <a:r>
              <a:rPr lang="en-US" sz="2800" b="1" i="1" dirty="0" err="1">
                <a:solidFill>
                  <a:srgbClr val="1F497D"/>
                </a:solidFill>
                <a:latin typeface="Times New Roman"/>
                <a:cs typeface="Times New Roman"/>
              </a:rPr>
              <a:t>Iago</a:t>
            </a:r>
            <a:r>
              <a:rPr lang="en-US" sz="2800" b="1" i="1" dirty="0">
                <a:solidFill>
                  <a:srgbClr val="1F497D"/>
                </a:solidFill>
                <a:latin typeface="Times New Roman"/>
                <a:cs typeface="Times New Roman"/>
              </a:rPr>
              <a:t> sees as the ‘proper’ order of things. The culmination of his tirade describes how “preferment goes by letter and affection” not “old graduation’. Here, Shakespeare could be depicting </a:t>
            </a:r>
            <a:r>
              <a:rPr lang="en-US" sz="2800" b="1" i="1" dirty="0" err="1">
                <a:solidFill>
                  <a:srgbClr val="1F497D"/>
                </a:solidFill>
                <a:latin typeface="Times New Roman"/>
                <a:cs typeface="Times New Roman"/>
              </a:rPr>
              <a:t>Iago</a:t>
            </a:r>
            <a:r>
              <a:rPr lang="en-US" sz="2800" b="1" i="1" dirty="0">
                <a:solidFill>
                  <a:srgbClr val="1F497D"/>
                </a:solidFill>
                <a:latin typeface="Times New Roman"/>
                <a:cs typeface="Times New Roman"/>
              </a:rPr>
              <a:t> as the theatrical Renaissance figure of the</a:t>
            </a:r>
            <a:r>
              <a:rPr lang="en-US" sz="2800" dirty="0">
                <a:solidFill>
                  <a:srgbClr val="1F497D"/>
                </a:solidFill>
                <a:latin typeface="Times New Roman"/>
                <a:cs typeface="Times New Roman"/>
              </a:rPr>
              <a:t> </a:t>
            </a:r>
            <a:r>
              <a:rPr lang="en-US" sz="2800" b="1" i="1" dirty="0">
                <a:solidFill>
                  <a:srgbClr val="1F497D"/>
                </a:solidFill>
                <a:latin typeface="Times New Roman"/>
                <a:cs typeface="Times New Roman"/>
              </a:rPr>
              <a:t>‘Malcontent’ … This was a popular role to be played in royal courts and a Jacobean audience would thus be familiar with the archetype.</a:t>
            </a:r>
            <a:endParaRPr lang="en-GB" sz="2800" dirty="0">
              <a:solidFill>
                <a:srgbClr val="1F497D"/>
              </a:solidFill>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45640841"/>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473615" y="1"/>
            <a:ext cx="7320556" cy="817902"/>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a:t>
            </a:r>
            <a:r>
              <a:rPr lang="en-GB" sz="3400" b="1" i="0" u="none" strike="noStrike" cap="none" smtClean="0">
                <a:solidFill>
                  <a:schemeClr val="dk2"/>
                </a:solidFill>
                <a:latin typeface="Times New Roman"/>
                <a:ea typeface="Times New Roman"/>
                <a:cs typeface="Times New Roman"/>
                <a:sym typeface="Times New Roman"/>
              </a:rPr>
              <a:t>: AO5</a:t>
            </a:r>
            <a:r>
              <a:rPr lang="en-GB" sz="3400" b="1" i="0" u="none" strike="noStrike" cap="none" dirty="0" smtClean="0">
                <a:solidFill>
                  <a:schemeClr val="dk2"/>
                </a:solidFill>
                <a:latin typeface="Times New Roman"/>
                <a:ea typeface="Times New Roman"/>
                <a:cs typeface="Times New Roman"/>
                <a:sym typeface="Times New Roman"/>
              </a:rPr>
              <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473615" y="731808"/>
            <a:ext cx="8395904" cy="5768360"/>
          </a:xfrm>
          <a:prstGeom prst="rect">
            <a:avLst/>
          </a:prstGeom>
          <a:noFill/>
          <a:ln>
            <a:noFill/>
          </a:ln>
        </p:spPr>
        <p:txBody>
          <a:bodyPr lIns="0" tIns="0" rIns="0" bIns="0" anchor="t" anchorCtr="0">
            <a:noAutofit/>
          </a:bodyPr>
          <a:lstStyle/>
          <a:p>
            <a:r>
              <a:rPr lang="en-GB" sz="2600" b="1" i="1" dirty="0" smtClean="0">
                <a:solidFill>
                  <a:srgbClr val="1F497D"/>
                </a:solidFill>
                <a:latin typeface="Times New Roman"/>
                <a:cs typeface="Times New Roman"/>
              </a:rPr>
              <a:t>The </a:t>
            </a:r>
            <a:r>
              <a:rPr lang="en-GB" sz="2600" b="1" i="1" dirty="0">
                <a:solidFill>
                  <a:srgbClr val="1F497D"/>
                </a:solidFill>
                <a:latin typeface="Times New Roman"/>
                <a:cs typeface="Times New Roman"/>
              </a:rPr>
              <a:t>critic Anita </a:t>
            </a:r>
            <a:r>
              <a:rPr lang="en-GB" sz="2600" b="1" i="1" dirty="0" err="1">
                <a:solidFill>
                  <a:srgbClr val="1F497D"/>
                </a:solidFill>
                <a:latin typeface="Times New Roman"/>
                <a:cs typeface="Times New Roman"/>
              </a:rPr>
              <a:t>Loomba</a:t>
            </a:r>
            <a:r>
              <a:rPr lang="en-GB" sz="2600" b="1" i="1" dirty="0">
                <a:solidFill>
                  <a:srgbClr val="1F497D"/>
                </a:solidFill>
                <a:latin typeface="Times New Roman"/>
                <a:cs typeface="Times New Roman"/>
              </a:rPr>
              <a:t> took the view that Desdemona’s tragedy was inevitable because her marriage to Othello, a black man, was a betrayal of her society. So from this view, </a:t>
            </a:r>
            <a:r>
              <a:rPr lang="en-GB" sz="2600" b="1" i="1" dirty="0" err="1">
                <a:solidFill>
                  <a:srgbClr val="1F497D"/>
                </a:solidFill>
                <a:latin typeface="Times New Roman"/>
                <a:cs typeface="Times New Roman"/>
              </a:rPr>
              <a:t>Iago</a:t>
            </a:r>
            <a:r>
              <a:rPr lang="en-GB" sz="2600" b="1" i="1" dirty="0">
                <a:solidFill>
                  <a:srgbClr val="1F497D"/>
                </a:solidFill>
                <a:latin typeface="Times New Roman"/>
                <a:cs typeface="Times New Roman"/>
              </a:rPr>
              <a:t> is presented as Othello’s punisher and plays an almost God-like figure to manipulate others and events to create “the tragic loading of this bed” …as punishment for the sin of Desdemona and Othello’s relationship. Which is further portrayed as Othello says to Desdemona: “think on thy sins” and she replies, “they are the loves I bear to you”  - emphasising the perception of their relationship of a black man figure and a holy saint figure in the play as wrong.</a:t>
            </a:r>
            <a:r>
              <a:rPr lang="en-GB" sz="2600" dirty="0">
                <a:solidFill>
                  <a:srgbClr val="1F497D"/>
                </a:solidFill>
                <a:latin typeface="Times New Roman"/>
                <a:cs typeface="Times New Roman"/>
              </a:rPr>
              <a:t> </a:t>
            </a:r>
            <a:endParaRPr sz="2600" b="0" i="0" u="none" strike="noStrike" cap="none" dirty="0">
              <a:solidFill>
                <a:srgbClr val="1F497D"/>
              </a:solidFill>
              <a:latin typeface="Times New Roman"/>
              <a:cs typeface="Times New Roman"/>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029197321"/>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US" altLang="en-US" dirty="0"/>
              <a:t>Why Candidates did well - </a:t>
            </a:r>
            <a:r>
              <a:rPr lang="en-US" altLang="en-US" dirty="0" smtClean="0"/>
              <a:t>Summary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7" y="1366491"/>
            <a:ext cx="8157298" cy="4523103"/>
          </a:xfrm>
          <a:prstGeom prst="rect">
            <a:avLst/>
          </a:prstGeom>
          <a:noFill/>
          <a:ln>
            <a:noFill/>
          </a:ln>
        </p:spPr>
        <p:txBody>
          <a:bodyPr lIns="0" tIns="0" rIns="0" bIns="0" anchor="t" anchorCtr="0">
            <a:noAutofit/>
          </a:bodyPr>
          <a:lstStyle/>
          <a:p>
            <a:pPr>
              <a:buSzPct val="25000"/>
            </a:pPr>
            <a:r>
              <a:rPr lang="en-GB" sz="2800" dirty="0">
                <a:solidFill>
                  <a:srgbClr val="1F497D"/>
                </a:solidFill>
                <a:latin typeface="Times New Roman"/>
                <a:cs typeface="Times New Roman"/>
              </a:rPr>
              <a:t>Controlled and logical. Few errors. Cohesive transitions</a:t>
            </a:r>
            <a:r>
              <a:rPr lang="en-GB" sz="2800" dirty="0" smtClean="0">
                <a:solidFill>
                  <a:srgbClr val="1F497D"/>
                </a:solidFill>
                <a:latin typeface="Times New Roman"/>
                <a:cs typeface="Times New Roman"/>
              </a:rPr>
              <a:t>.</a:t>
            </a:r>
          </a:p>
          <a:p>
            <a:pPr>
              <a:buSzPct val="25000"/>
            </a:pPr>
            <a:endParaRPr lang="en-GB" sz="2800" dirty="0">
              <a:solidFill>
                <a:srgbClr val="1F497D"/>
              </a:solidFill>
              <a:latin typeface="Times New Roman"/>
              <a:cs typeface="Times New Roman"/>
            </a:endParaRPr>
          </a:p>
          <a:p>
            <a:pPr>
              <a:buSzPct val="25000"/>
            </a:pPr>
            <a:r>
              <a:rPr lang="en-US" sz="2800" dirty="0">
                <a:solidFill>
                  <a:srgbClr val="1F497D"/>
                </a:solidFill>
                <a:latin typeface="Times New Roman"/>
                <a:cs typeface="Times New Roman"/>
              </a:rPr>
              <a:t>Discriminating analysis of writer’s craft</a:t>
            </a:r>
            <a:r>
              <a:rPr lang="en-US" sz="2800" dirty="0" smtClean="0">
                <a:solidFill>
                  <a:srgbClr val="1F497D"/>
                </a:solidFill>
                <a:latin typeface="Times New Roman"/>
                <a:cs typeface="Times New Roman"/>
              </a:rPr>
              <a:t>.</a:t>
            </a:r>
          </a:p>
          <a:p>
            <a:pPr>
              <a:buSzPct val="25000"/>
            </a:pPr>
            <a:endParaRPr lang="en-US" sz="2800" dirty="0">
              <a:solidFill>
                <a:srgbClr val="1F497D"/>
              </a:solidFill>
              <a:latin typeface="Times New Roman"/>
              <a:cs typeface="Times New Roman"/>
            </a:endParaRPr>
          </a:p>
          <a:p>
            <a:pPr>
              <a:buSzPct val="25000"/>
            </a:pPr>
            <a:r>
              <a:rPr lang="en-GB" sz="2800" dirty="0">
                <a:solidFill>
                  <a:srgbClr val="1F497D"/>
                </a:solidFill>
                <a:latin typeface="Times New Roman"/>
                <a:cs typeface="Times New Roman"/>
              </a:rPr>
              <a:t>Detailed, persuasive links between text and context. </a:t>
            </a:r>
          </a:p>
          <a:p>
            <a:pPr>
              <a:buSzPct val="25000"/>
            </a:pPr>
            <a:endParaRPr lang="en-GB" sz="2800" dirty="0">
              <a:solidFill>
                <a:srgbClr val="1F497D"/>
              </a:solidFill>
              <a:latin typeface="Times New Roman"/>
              <a:cs typeface="Times New Roman"/>
            </a:endParaRPr>
          </a:p>
          <a:p>
            <a:pPr>
              <a:buSzPct val="25000"/>
            </a:pPr>
            <a:r>
              <a:rPr lang="en-GB" sz="2800" dirty="0">
                <a:solidFill>
                  <a:srgbClr val="1F497D"/>
                </a:solidFill>
                <a:latin typeface="Times New Roman"/>
                <a:cs typeface="Times New Roman"/>
              </a:rPr>
              <a:t>Own critical position is clearly developed. Integrated and developed discussion of other readings.</a:t>
            </a:r>
          </a:p>
          <a:p>
            <a:pPr>
              <a:buSzPct val="25000"/>
            </a:pPr>
            <a:endParaRPr lang="en-GB" dirty="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15473586"/>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Shape 301"/>
          <p:cNvSpPr txBox="1">
            <a:spLocks noGrp="1"/>
          </p:cNvSpPr>
          <p:nvPr>
            <p:ph type="ctrTitle"/>
          </p:nvPr>
        </p:nvSpPr>
        <p:spPr>
          <a:xfrm>
            <a:off x="2303428" y="2504831"/>
            <a:ext cx="4608360" cy="1892358"/>
          </a:xfrm>
          <a:prstGeom prst="rect">
            <a:avLst/>
          </a:prstGeom>
          <a:noFill/>
          <a:ln>
            <a:noFill/>
          </a:ln>
        </p:spPr>
        <p:txBody>
          <a:bodyPr lIns="0" tIns="0" rIns="0" bIns="0" anchor="ctr" anchorCtr="0">
            <a:noAutofit/>
          </a:bodyPr>
          <a:lstStyle/>
          <a:p>
            <a:pPr lvl="0">
              <a:buSzPct val="25000"/>
            </a:pPr>
            <a:r>
              <a:rPr lang="en-GB" dirty="0">
                <a:solidFill>
                  <a:schemeClr val="tx2"/>
                </a:solidFill>
              </a:rPr>
              <a:t>Where students </a:t>
            </a:r>
            <a:r>
              <a:rPr lang="en-GB" dirty="0" smtClean="0">
                <a:solidFill>
                  <a:schemeClr val="tx2"/>
                </a:solidFill>
              </a:rPr>
              <a:t>performed less well </a:t>
            </a:r>
            <a:r>
              <a:rPr lang="en-GB" dirty="0">
                <a:solidFill>
                  <a:schemeClr val="tx2"/>
                </a:solidFill>
              </a:rPr>
              <a:t>in Section A</a:t>
            </a:r>
            <a:endParaRPr lang="en-GB" sz="3400" b="1" i="0" u="none" strike="noStrike" cap="none" dirty="0">
              <a:solidFill>
                <a:schemeClr val="tx2"/>
              </a:solidFill>
              <a:sym typeface="Times New Roman"/>
            </a:endParaRPr>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AO1</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chemeClr val="tx2"/>
                </a:solidFill>
                <a:latin typeface="Times New Roman"/>
                <a:cs typeface="Times New Roman"/>
              </a:rPr>
              <a:t> </a:t>
            </a:r>
            <a:endParaRPr lang="en-GB" sz="2800" dirty="0" smtClean="0">
              <a:solidFill>
                <a:schemeClr val="tx2"/>
              </a:solidFill>
              <a:latin typeface="Times New Roman"/>
              <a:cs typeface="Times New Roman"/>
            </a:endParaRPr>
          </a:p>
          <a:p>
            <a:r>
              <a:rPr lang="en-GB" sz="2800" b="1" i="1" dirty="0" smtClean="0">
                <a:solidFill>
                  <a:srgbClr val="1F497D"/>
                </a:solidFill>
                <a:latin typeface="Times New Roman"/>
                <a:cs typeface="Times New Roman"/>
              </a:rPr>
              <a:t>The </a:t>
            </a:r>
            <a:r>
              <a:rPr lang="en-GB" sz="2800" b="1" i="1" dirty="0">
                <a:solidFill>
                  <a:srgbClr val="1F497D"/>
                </a:solidFill>
                <a:latin typeface="Times New Roman"/>
                <a:cs typeface="Times New Roman"/>
              </a:rPr>
              <a:t>moral blindness of Lear regarding the </a:t>
            </a:r>
            <a:r>
              <a:rPr lang="en-GB" sz="2800" b="1" i="1" dirty="0" err="1">
                <a:solidFill>
                  <a:srgbClr val="1F497D"/>
                </a:solidFill>
                <a:latin typeface="Times New Roman"/>
                <a:cs typeface="Times New Roman"/>
              </a:rPr>
              <a:t>machiavellic</a:t>
            </a:r>
            <a:r>
              <a:rPr lang="en-GB" sz="2800" b="1" i="1" dirty="0">
                <a:solidFill>
                  <a:srgbClr val="1F497D"/>
                </a:solidFill>
                <a:latin typeface="Times New Roman"/>
                <a:cs typeface="Times New Roman"/>
              </a:rPr>
              <a:t> plot of his two daughters, underlines traits of potential madness. His incapability to see that </a:t>
            </a:r>
            <a:r>
              <a:rPr lang="en-GB" sz="2800" b="1" i="1" dirty="0" err="1">
                <a:solidFill>
                  <a:srgbClr val="1F497D"/>
                </a:solidFill>
                <a:latin typeface="Times New Roman"/>
                <a:cs typeface="Times New Roman"/>
              </a:rPr>
              <a:t>Cordelia</a:t>
            </a:r>
            <a:r>
              <a:rPr lang="en-GB" sz="2800" b="1" i="1" dirty="0">
                <a:solidFill>
                  <a:srgbClr val="1F497D"/>
                </a:solidFill>
                <a:latin typeface="Times New Roman"/>
                <a:cs typeface="Times New Roman"/>
              </a:rPr>
              <a:t> is speaking the truth about her emotions is clear when Lear says “So young, and so </a:t>
            </a:r>
            <a:r>
              <a:rPr lang="en-GB" sz="2800" b="1" i="1" dirty="0" err="1">
                <a:solidFill>
                  <a:srgbClr val="1F497D"/>
                </a:solidFill>
                <a:latin typeface="Times New Roman"/>
                <a:cs typeface="Times New Roman"/>
              </a:rPr>
              <a:t>untender</a:t>
            </a:r>
            <a:r>
              <a:rPr lang="en-GB" sz="2800" b="1" i="1" dirty="0">
                <a:solidFill>
                  <a:srgbClr val="1F497D"/>
                </a:solidFill>
                <a:latin typeface="Times New Roman"/>
                <a:cs typeface="Times New Roman"/>
              </a:rPr>
              <a:t>?”</a:t>
            </a:r>
            <a:endParaRPr lang="en-GB" sz="2800" dirty="0">
              <a:solidFill>
                <a:srgbClr val="1F497D"/>
              </a:solidFill>
              <a:latin typeface="Times New Roman"/>
              <a:cs typeface="Times New Roman"/>
            </a:endParaRPr>
          </a:p>
          <a:p>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115078862"/>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AO2</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chemeClr val="tx2"/>
                </a:solidFill>
                <a:latin typeface="Times New Roman"/>
                <a:cs typeface="Times New Roman"/>
              </a:rPr>
              <a:t> </a:t>
            </a:r>
            <a:r>
              <a:rPr lang="en-GB" sz="2800" b="1" i="1" dirty="0">
                <a:solidFill>
                  <a:srgbClr val="1F497D"/>
                </a:solidFill>
                <a:latin typeface="Times New Roman"/>
                <a:cs typeface="Times New Roman"/>
              </a:rPr>
              <a:t>Shakespeare uses metaphor to show this aggressiveness with the image of the “dragon” which Lear compares himself to. This image suggests fire, anger and danger which equally links back to a potential cause of his madness.</a:t>
            </a:r>
            <a:r>
              <a:rPr lang="en-GB" sz="2800" dirty="0">
                <a:solidFill>
                  <a:srgbClr val="1F497D"/>
                </a:solidFill>
                <a:latin typeface="Times New Roman"/>
                <a:cs typeface="Times New Roman"/>
              </a:rPr>
              <a:t> </a:t>
            </a:r>
            <a:endParaRPr lang="en-GB" sz="2800" dirty="0" smtClean="0">
              <a:solidFill>
                <a:srgbClr val="1F497D"/>
              </a:solidFill>
              <a:latin typeface="Times New Roman"/>
              <a:cs typeface="Times New Roman"/>
            </a:endParaRPr>
          </a:p>
          <a:p>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118653754"/>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AO3</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rgbClr val="1F497D"/>
                </a:solidFill>
                <a:latin typeface="Times New Roman"/>
                <a:cs typeface="Times New Roman"/>
              </a:rPr>
              <a:t> </a:t>
            </a:r>
            <a:endParaRPr lang="en-GB" sz="2800" dirty="0" smtClean="0">
              <a:solidFill>
                <a:srgbClr val="1F497D"/>
              </a:solidFill>
              <a:latin typeface="Times New Roman"/>
              <a:cs typeface="Times New Roman"/>
            </a:endParaRPr>
          </a:p>
          <a:p>
            <a:endParaRPr lang="en-GB" sz="2800" b="1" i="1" dirty="0">
              <a:solidFill>
                <a:srgbClr val="1F497D"/>
              </a:solidFill>
              <a:latin typeface="Times New Roman"/>
              <a:cs typeface="Times New Roman"/>
            </a:endParaRPr>
          </a:p>
          <a:p>
            <a:r>
              <a:rPr lang="en-GB" sz="2800" b="1" i="1" dirty="0" smtClean="0">
                <a:solidFill>
                  <a:srgbClr val="1F497D"/>
                </a:solidFill>
                <a:latin typeface="Times New Roman"/>
                <a:cs typeface="Times New Roman"/>
              </a:rPr>
              <a:t>In </a:t>
            </a:r>
            <a:r>
              <a:rPr lang="en-GB" sz="2800" b="1" i="1" dirty="0">
                <a:solidFill>
                  <a:srgbClr val="1F497D"/>
                </a:solidFill>
                <a:latin typeface="Times New Roman"/>
                <a:cs typeface="Times New Roman"/>
              </a:rPr>
              <a:t>Elizabethan times, this would shock and worry the population as after civil wars, due to </a:t>
            </a:r>
            <a:r>
              <a:rPr lang="en-GB" sz="2800" b="1" i="1" dirty="0" err="1">
                <a:solidFill>
                  <a:srgbClr val="1F497D"/>
                </a:solidFill>
                <a:latin typeface="Times New Roman"/>
                <a:cs typeface="Times New Roman"/>
              </a:rPr>
              <a:t>catholics</a:t>
            </a:r>
            <a:r>
              <a:rPr lang="en-GB" sz="2800" b="1" i="1" dirty="0">
                <a:solidFill>
                  <a:srgbClr val="1F497D"/>
                </a:solidFill>
                <a:latin typeface="Times New Roman"/>
                <a:cs typeface="Times New Roman"/>
              </a:rPr>
              <a:t> and protestants and the Queen’s refusal to marry there was a lack of stability in England.</a:t>
            </a:r>
            <a:endParaRPr lang="en-GB" sz="2800" dirty="0">
              <a:solidFill>
                <a:srgbClr val="1F497D"/>
              </a:solidFill>
              <a:latin typeface="Times New Roman"/>
              <a:cs typeface="Times New Roman"/>
            </a:endParaRPr>
          </a:p>
          <a:p>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994335619"/>
      </p:ext>
    </p:extLst>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AO5</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rgbClr val="1F497D"/>
                </a:solidFill>
                <a:latin typeface="Times New Roman"/>
                <a:cs typeface="Times New Roman"/>
              </a:rPr>
              <a:t> </a:t>
            </a:r>
            <a:endParaRPr lang="en-GB" sz="2800" dirty="0" smtClean="0">
              <a:solidFill>
                <a:srgbClr val="1F497D"/>
              </a:solidFill>
              <a:latin typeface="Times New Roman"/>
              <a:cs typeface="Times New Roman"/>
            </a:endParaRPr>
          </a:p>
          <a:p>
            <a:r>
              <a:rPr lang="en-GB" sz="2800" b="1" i="1" dirty="0" smtClean="0">
                <a:solidFill>
                  <a:srgbClr val="1F497D"/>
                </a:solidFill>
                <a:latin typeface="Times New Roman"/>
                <a:cs typeface="Times New Roman"/>
              </a:rPr>
              <a:t>A.C</a:t>
            </a:r>
            <a:r>
              <a:rPr lang="en-GB" sz="2800" b="1" i="1" dirty="0">
                <a:solidFill>
                  <a:srgbClr val="1F497D"/>
                </a:solidFill>
                <a:latin typeface="Times New Roman"/>
                <a:cs typeface="Times New Roman"/>
              </a:rPr>
              <a:t>. Bradley says the moral triumph of Edgar killing Edmund is put aside “when we are faced with this old man who comes back on stage, literally howling.” This creates sympathy for Lear, carried away by his madness.</a:t>
            </a:r>
            <a:r>
              <a:rPr lang="en-GB" sz="2800" dirty="0">
                <a:solidFill>
                  <a:srgbClr val="1F497D"/>
                </a:solidFill>
                <a:latin typeface="Times New Roman"/>
                <a:cs typeface="Times New Roman"/>
              </a:rPr>
              <a:t> </a:t>
            </a:r>
            <a:endParaRPr lang="en-GB" sz="2800" dirty="0" smtClean="0">
              <a:solidFill>
                <a:srgbClr val="1F497D"/>
              </a:solidFill>
              <a:latin typeface="Times New Roman"/>
              <a:cs typeface="Times New Roman"/>
            </a:endParaRPr>
          </a:p>
          <a:p>
            <a:endParaRPr lang="en-GB" sz="2800" b="1" i="1" dirty="0">
              <a:solidFill>
                <a:srgbClr val="1F497D"/>
              </a:solidFill>
              <a:latin typeface="Times New Roman"/>
              <a:cs typeface="Times New Roman"/>
            </a:endParaRPr>
          </a:p>
          <a:p>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300221775"/>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6" y="418050"/>
            <a:ext cx="8081489" cy="848775"/>
          </a:xfrm>
          <a:prstGeom prst="rect">
            <a:avLst/>
          </a:prstGeom>
          <a:noFill/>
          <a:ln>
            <a:noFill/>
          </a:ln>
        </p:spPr>
        <p:txBody>
          <a:bodyPr lIns="0" tIns="0" rIns="0" bIns="0" anchor="t" anchorCtr="0">
            <a:noAutofit/>
          </a:bodyPr>
          <a:lstStyle/>
          <a:p>
            <a:pPr lvl="0">
              <a:buSzPct val="25000"/>
            </a:pPr>
            <a:r>
              <a:rPr lang="en-US" altLang="en-US" dirty="0"/>
              <a:t>Why Candidates didn’t do well – S</a:t>
            </a:r>
            <a:r>
              <a:rPr lang="en-US" altLang="en-US" dirty="0" smtClean="0"/>
              <a:t>ummary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604811" y="1179546"/>
            <a:ext cx="7983517" cy="5383567"/>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sz="3600" b="0" i="0" u="none" strike="noStrike" cap="none" dirty="0" smtClean="0">
                <a:solidFill>
                  <a:srgbClr val="1F497D"/>
                </a:solidFill>
                <a:latin typeface="Times New Roman"/>
                <a:cs typeface="Times New Roman"/>
                <a:sym typeface="Arial"/>
              </a:rPr>
              <a:t>Veering too far from the terms of the question</a:t>
            </a:r>
          </a:p>
          <a:p>
            <a:pPr marL="0" marR="0" lvl="0" indent="0" algn="l" rtl="0">
              <a:lnSpc>
                <a:spcPct val="118750"/>
              </a:lnSpc>
              <a:spcBef>
                <a:spcPts val="0"/>
              </a:spcBef>
              <a:spcAft>
                <a:spcPts val="0"/>
              </a:spcAft>
              <a:buClr>
                <a:schemeClr val="dk1"/>
              </a:buClr>
              <a:buSzPct val="25000"/>
              <a:buFont typeface="Arial"/>
              <a:buNone/>
            </a:pPr>
            <a:r>
              <a:rPr lang="en-GB" sz="3600" dirty="0" smtClean="0">
                <a:solidFill>
                  <a:srgbClr val="1F497D"/>
                </a:solidFill>
                <a:latin typeface="Times New Roman"/>
                <a:cs typeface="Times New Roman"/>
              </a:rPr>
              <a:t>Citing critics without any real engagement</a:t>
            </a:r>
          </a:p>
          <a:p>
            <a:pPr marL="0" marR="0" lvl="0" indent="0" algn="l" rtl="0">
              <a:lnSpc>
                <a:spcPct val="118750"/>
              </a:lnSpc>
              <a:spcBef>
                <a:spcPts val="0"/>
              </a:spcBef>
              <a:spcAft>
                <a:spcPts val="0"/>
              </a:spcAft>
              <a:buClr>
                <a:schemeClr val="dk1"/>
              </a:buClr>
              <a:buSzPct val="25000"/>
              <a:buFont typeface="Arial"/>
              <a:buNone/>
            </a:pPr>
            <a:r>
              <a:rPr lang="en-GB" sz="3600" b="0" i="0" u="none" strike="noStrike" cap="none" dirty="0" smtClean="0">
                <a:solidFill>
                  <a:srgbClr val="1F497D"/>
                </a:solidFill>
                <a:latin typeface="Times New Roman"/>
                <a:cs typeface="Times New Roman"/>
                <a:sym typeface="Arial"/>
              </a:rPr>
              <a:t>Struggling to respond to the writer’s craft – often focussing at too much length on word-level analysis</a:t>
            </a:r>
          </a:p>
          <a:p>
            <a:pPr marL="0" marR="0" lvl="0" indent="0" algn="l" rtl="0">
              <a:lnSpc>
                <a:spcPct val="118750"/>
              </a:lnSpc>
              <a:spcBef>
                <a:spcPts val="0"/>
              </a:spcBef>
              <a:spcAft>
                <a:spcPts val="0"/>
              </a:spcAft>
              <a:buClr>
                <a:schemeClr val="dk1"/>
              </a:buClr>
              <a:buSzPct val="25000"/>
              <a:buFont typeface="Arial"/>
              <a:buNone/>
            </a:pPr>
            <a:r>
              <a:rPr lang="en-GB" sz="3600" dirty="0" smtClean="0">
                <a:solidFill>
                  <a:srgbClr val="1F497D"/>
                </a:solidFill>
                <a:latin typeface="Times New Roman"/>
                <a:cs typeface="Times New Roman"/>
              </a:rPr>
              <a:t>Generalised comments on context.</a:t>
            </a:r>
            <a:endParaRPr sz="3600" b="0" i="0" u="none" strike="noStrike" cap="none" dirty="0">
              <a:solidFill>
                <a:srgbClr val="1F497D"/>
              </a:solidFill>
              <a:latin typeface="Times New Roman"/>
              <a:cs typeface="Times New Roman"/>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19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857839811"/>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prstGeom prst="rect">
            <a:avLst/>
          </a:prstGeom>
          <a:noFill/>
          <a:ln>
            <a:noFill/>
          </a:ln>
        </p:spPr>
        <p:txBody>
          <a:bodyPr lIns="0" tIns="0" rIns="0" bIns="0" anchor="b" anchorCtr="0">
            <a:noAutofit/>
          </a:bodyPr>
          <a:lstStyle/>
          <a:p>
            <a:pPr lvl="0">
              <a:buSzPct val="25000"/>
            </a:pPr>
            <a:r>
              <a:rPr lang="en-GB" dirty="0"/>
              <a:t>Your Online Environment</a:t>
            </a:r>
          </a:p>
        </p:txBody>
      </p:sp>
      <p:sp>
        <p:nvSpPr>
          <p:cNvPr id="250" name="Shape 250"/>
          <p:cNvSpPr txBox="1">
            <a:spLocks noGrp="1"/>
          </p:cNvSpPr>
          <p:nvPr>
            <p:ph type="body" idx="1"/>
          </p:nvPr>
        </p:nvSpPr>
        <p:spPr>
          <a:xfrm>
            <a:off x="4508500" y="2000250"/>
            <a:ext cx="4102100" cy="3543300"/>
          </a:xfrm>
          <a:prstGeom prst="rect">
            <a:avLst/>
          </a:prstGeom>
          <a:noFill/>
          <a:ln>
            <a:noFill/>
          </a:ln>
        </p:spPr>
        <p:txBody>
          <a:bodyPr lIns="0" tIns="0" rIns="0" bIns="0" anchor="t" anchorCtr="0">
            <a:noAutofit/>
          </a:bodyPr>
          <a:lstStyle/>
          <a:p>
            <a:pPr lvl="0">
              <a:lnSpc>
                <a:spcPct val="100000"/>
              </a:lnSpc>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XX</a:t>
            </a:r>
            <a:r>
              <a:rPr lang="en-GB" sz="1600" b="0" i="0" u="none" strike="noStrike" cap="none" dirty="0" smtClean="0">
                <a:solidFill>
                  <a:schemeClr val="lt2"/>
                </a:solidFill>
                <a:latin typeface="Arial"/>
                <a:ea typeface="Arial"/>
                <a:cs typeface="Arial"/>
                <a:sym typeface="Arial"/>
              </a:rPr>
              <a:t>	</a:t>
            </a:r>
            <a:r>
              <a:rPr lang="en-GB" dirty="0" smtClean="0"/>
              <a:t> Technical Difficulties &amp; Support </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smtClean="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XX</a:t>
            </a:r>
            <a:r>
              <a:rPr lang="en-GB" sz="1600" b="0" i="0" u="none" strike="noStrike" cap="none" dirty="0" smtClean="0">
                <a:solidFill>
                  <a:schemeClr val="lt2"/>
                </a:solidFill>
                <a:latin typeface="Arial"/>
                <a:ea typeface="Arial"/>
                <a:cs typeface="Arial"/>
                <a:sym typeface="Arial"/>
              </a:rPr>
              <a:t>	</a:t>
            </a:r>
            <a:r>
              <a:rPr lang="en-GB" dirty="0" smtClean="0"/>
              <a:t> Recording</a:t>
            </a:r>
          </a:p>
          <a:p>
            <a:pPr marL="428625" marR="0" lvl="0" indent="-428625" algn="l" rtl="0">
              <a:lnSpc>
                <a:spcPct val="100000"/>
              </a:lnSpc>
              <a:spcBef>
                <a:spcPts val="600"/>
              </a:spcBef>
              <a:spcAft>
                <a:spcPts val="0"/>
              </a:spcAft>
              <a:buClr>
                <a:schemeClr val="lt2"/>
              </a:buClr>
              <a:buSzPct val="25000"/>
              <a:buFont typeface="Arial"/>
              <a:buNone/>
            </a:pPr>
            <a:endParaRPr sz="1600" b="0" i="0" u="none" strike="noStrike" cap="none" dirty="0" smtClean="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XX</a:t>
            </a:r>
            <a:r>
              <a:rPr lang="en-GB" sz="1600" b="0" i="0" u="none" strike="noStrike" cap="none" dirty="0" smtClean="0">
                <a:solidFill>
                  <a:schemeClr val="lt2"/>
                </a:solidFill>
                <a:latin typeface="Arial"/>
                <a:ea typeface="Arial"/>
                <a:cs typeface="Arial"/>
                <a:sym typeface="Arial"/>
              </a:rPr>
              <a:t>	</a:t>
            </a:r>
            <a:r>
              <a:rPr lang="en-GB" dirty="0" smtClean="0"/>
              <a:t>Communication in an online environment</a:t>
            </a:r>
            <a:endParaRPr sz="1600" b="0" i="0" u="none" strike="noStrike" cap="none" dirty="0" smtClean="0">
              <a:solidFill>
                <a:schemeClr val="lt2"/>
              </a:solidFill>
              <a:latin typeface="Arial"/>
              <a:ea typeface="Arial"/>
              <a:cs typeface="Arial"/>
              <a:sym typeface="Arial"/>
            </a:endParaRPr>
          </a:p>
          <a:p>
            <a:pPr marL="428625" marR="0" lvl="0" indent="-428625" algn="l" rtl="0">
              <a:lnSpc>
                <a:spcPct val="100000"/>
              </a:lnSpc>
              <a:spcBef>
                <a:spcPts val="600"/>
              </a:spcBef>
              <a:spcAft>
                <a:spcPts val="0"/>
              </a:spcAft>
              <a:buClr>
                <a:schemeClr val="dk2"/>
              </a:buClr>
              <a:buSzPct val="25000"/>
              <a:buFont typeface="Arial"/>
              <a:buNone/>
            </a:pPr>
            <a:endParaRPr lang="en-GB" sz="1600" b="1" i="0" u="none" strike="noStrike" cap="none" dirty="0" smtClean="0">
              <a:solidFill>
                <a:schemeClr val="dk2"/>
              </a:solidFill>
              <a:latin typeface="Times New Roman"/>
              <a:ea typeface="Times New Roman"/>
              <a:cs typeface="Times New Roman"/>
              <a:sym typeface="Times New Roman"/>
            </a:endParaRPr>
          </a:p>
          <a:p>
            <a:pPr lvl="0">
              <a:lnSpc>
                <a:spcPct val="100000"/>
              </a:lnSpc>
              <a:spcBef>
                <a:spcPts val="600"/>
              </a:spcBef>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XX</a:t>
            </a:r>
            <a:r>
              <a:rPr lang="en-GB" dirty="0" smtClean="0"/>
              <a:t>	Asking Questions</a:t>
            </a:r>
          </a:p>
          <a:p>
            <a:pPr lvl="0">
              <a:lnSpc>
                <a:spcPct val="100000"/>
              </a:lnSpc>
              <a:spcBef>
                <a:spcPts val="600"/>
              </a:spcBef>
              <a:spcAft>
                <a:spcPts val="0"/>
              </a:spcAft>
              <a:buClr>
                <a:schemeClr val="dk2"/>
              </a:buClr>
              <a:buSzPct val="25000"/>
            </a:pPr>
            <a:endParaRPr sz="1600" b="0" i="0" u="none" strike="noStrike" cap="none" dirty="0" smtClean="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XX</a:t>
            </a:r>
            <a:r>
              <a:rPr lang="en-GB" sz="1600" b="0" i="0" u="none" strike="noStrike" cap="none" dirty="0" smtClean="0">
                <a:solidFill>
                  <a:schemeClr val="lt2"/>
                </a:solidFill>
                <a:latin typeface="Arial"/>
                <a:ea typeface="Arial"/>
                <a:cs typeface="Arial"/>
                <a:sym typeface="Arial"/>
              </a:rPr>
              <a:t>	</a:t>
            </a:r>
            <a:r>
              <a:rPr lang="en-GB" dirty="0" smtClean="0"/>
              <a:t>Using Polls</a:t>
            </a:r>
          </a:p>
          <a:p>
            <a:pPr lvl="0">
              <a:lnSpc>
                <a:spcPct val="100000"/>
              </a:lnSpc>
              <a:spcBef>
                <a:spcPts val="600"/>
              </a:spcBef>
              <a:spcAft>
                <a:spcPts val="0"/>
              </a:spcAft>
              <a:buClr>
                <a:schemeClr val="dk2"/>
              </a:buClr>
              <a:buSzPct val="25000"/>
            </a:pPr>
            <a:endParaRPr sz="1600" b="0" i="0" u="none" strike="noStrike" cap="none" dirty="0" smtClean="0">
              <a:solidFill>
                <a:schemeClr val="lt2"/>
              </a:solidFill>
              <a:latin typeface="Arial"/>
              <a:ea typeface="Arial"/>
              <a:cs typeface="Arial"/>
              <a:sym typeface="Arial"/>
            </a:endParaRPr>
          </a:p>
          <a:p>
            <a:pPr lvl="0">
              <a:lnSpc>
                <a:spcPct val="100000"/>
              </a:lnSpc>
              <a:spcBef>
                <a:spcPts val="600"/>
              </a:spcBef>
              <a:spcAft>
                <a:spcPts val="0"/>
              </a:spcAft>
              <a:buClr>
                <a:schemeClr val="dk2"/>
              </a:buClr>
              <a:buSzPct val="25000"/>
            </a:pPr>
            <a:r>
              <a:rPr lang="en-GB" sz="1600" b="1" i="0" u="none" strike="noStrike" cap="none" dirty="0" smtClean="0">
                <a:solidFill>
                  <a:schemeClr val="dk2"/>
                </a:solidFill>
                <a:latin typeface="Times New Roman"/>
                <a:ea typeface="Times New Roman"/>
                <a:cs typeface="Times New Roman"/>
                <a:sym typeface="Times New Roman"/>
              </a:rPr>
              <a:t>XX</a:t>
            </a:r>
            <a:r>
              <a:rPr lang="en-GB" dirty="0"/>
              <a:t>	Downloading Documents</a:t>
            </a:r>
            <a:endParaRPr lang="en-GB" sz="1600" b="0" i="0" u="none" strike="noStrike" cap="none" dirty="0">
              <a:solidFill>
                <a:schemeClr val="lt2"/>
              </a:solidFill>
              <a:latin typeface="Arial"/>
              <a:ea typeface="Arial"/>
              <a:cs typeface="Arial"/>
              <a:sym typeface="Arial"/>
            </a:endParaRPr>
          </a:p>
        </p:txBody>
      </p:sp>
      <p:sp>
        <p:nvSpPr>
          <p:cNvPr id="258" name="Shape 258"/>
          <p:cNvSpPr>
            <a:spLocks noGrp="1"/>
          </p:cNvSpPr>
          <p:nvPr>
            <p:ph type="pic" idx="2"/>
          </p:nvPr>
        </p:nvSpPr>
        <p:spPr>
          <a:prstGeom prst="rect">
            <a:avLst/>
          </a:prstGeom>
          <a:solidFill>
            <a:srgbClr val="BBBBBB"/>
          </a:solidFill>
          <a:ln>
            <a:noFill/>
          </a:ln>
        </p:spPr>
      </p:sp>
      <p:sp>
        <p:nvSpPr>
          <p:cNvPr id="251" name="Shape 251"/>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2</a:t>
            </a:fld>
            <a:endParaRPr lang="en-GB" sz="800" b="1" i="0" u="none" strike="noStrike" cap="none">
              <a:solidFill>
                <a:schemeClr val="lt2"/>
              </a:solidFill>
              <a:latin typeface="Arial"/>
              <a:ea typeface="Arial"/>
              <a:cs typeface="Arial"/>
              <a:sym typeface="Arial"/>
            </a:endParaRPr>
          </a:p>
        </p:txBody>
      </p:sp>
      <p:cxnSp>
        <p:nvCxnSpPr>
          <p:cNvPr id="252" name="Shape 252"/>
          <p:cNvCxnSpPr/>
          <p:nvPr/>
        </p:nvCxnSpPr>
        <p:spPr>
          <a:xfrm>
            <a:off x="4502150" y="1846791"/>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3" name="Shape 253"/>
          <p:cNvCxnSpPr/>
          <p:nvPr/>
        </p:nvCxnSpPr>
        <p:spPr>
          <a:xfrm>
            <a:off x="4495800" y="2475125"/>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4" name="Shape 254"/>
          <p:cNvCxnSpPr/>
          <p:nvPr/>
        </p:nvCxnSpPr>
        <p:spPr>
          <a:xfrm>
            <a:off x="4495800" y="3156622"/>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5" name="Shape 255"/>
          <p:cNvCxnSpPr/>
          <p:nvPr/>
        </p:nvCxnSpPr>
        <p:spPr>
          <a:xfrm>
            <a:off x="4485823" y="3937363"/>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6" name="Shape 256"/>
          <p:cNvCxnSpPr/>
          <p:nvPr/>
        </p:nvCxnSpPr>
        <p:spPr>
          <a:xfrm>
            <a:off x="4485823" y="4656116"/>
            <a:ext cx="4114800" cy="0"/>
          </a:xfrm>
          <a:prstGeom prst="straightConnector1">
            <a:avLst/>
          </a:prstGeom>
          <a:noFill/>
          <a:ln w="9525" cap="flat" cmpd="sng">
            <a:solidFill>
              <a:schemeClr val="dk2"/>
            </a:solidFill>
            <a:prstDash val="solid"/>
            <a:round/>
            <a:headEnd type="none" w="med" len="med"/>
            <a:tailEnd type="none" w="med" len="med"/>
          </a:ln>
        </p:spPr>
      </p:cxnSp>
      <p:cxnSp>
        <p:nvCxnSpPr>
          <p:cNvPr id="257" name="Shape 257"/>
          <p:cNvCxnSpPr/>
          <p:nvPr/>
        </p:nvCxnSpPr>
        <p:spPr>
          <a:xfrm>
            <a:off x="4485823" y="5211846"/>
            <a:ext cx="4114800" cy="0"/>
          </a:xfrm>
          <a:prstGeom prst="straightConnector1">
            <a:avLst/>
          </a:prstGeom>
          <a:noFill/>
          <a:ln w="9525" cap="flat" cmpd="sng">
            <a:solidFill>
              <a:schemeClr val="dk2"/>
            </a:solidFill>
            <a:prstDash val="solid"/>
            <a:round/>
            <a:headEnd type="none" w="med" len="med"/>
            <a:tailEnd type="none" w="med" len="med"/>
          </a:ln>
        </p:spPr>
      </p:cxnSp>
      <p:sp>
        <p:nvSpPr>
          <p:cNvPr id="260" name="Shape 260"/>
          <p:cNvSpPr txBox="1"/>
          <p:nvPr/>
        </p:nvSpPr>
        <p:spPr>
          <a:xfrm>
            <a:off x="1393204" y="161925"/>
            <a:ext cx="2249014"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r>
              <a:rPr lang="en-GB" sz="700" b="0" i="0" u="none" strike="noStrike" cap="none">
                <a:solidFill>
                  <a:srgbClr val="000000"/>
                </a:solidFill>
                <a:latin typeface="Arial"/>
                <a:ea typeface="Arial"/>
                <a:cs typeface="Arial"/>
                <a:sym typeface="Arial"/>
              </a:rPr>
              <a:t>Image by Photographer’s Name (Credit in black type) or </a:t>
            </a:r>
          </a:p>
          <a:p>
            <a:pPr marL="0" marR="0" lvl="0" indent="0" algn="r" rtl="0">
              <a:lnSpc>
                <a:spcPct val="128571"/>
              </a:lnSpc>
              <a:spcBef>
                <a:spcPts val="0"/>
              </a:spcBef>
              <a:buSzPct val="25000"/>
              <a:buNone/>
            </a:pPr>
            <a:r>
              <a:rPr lang="en-GB" sz="700" b="0" i="0" u="none" strike="noStrike" cap="none">
                <a:solidFill>
                  <a:srgbClr val="FFFFFF"/>
                </a:solidFill>
                <a:latin typeface="Arial"/>
                <a:ea typeface="Arial"/>
                <a:cs typeface="Arial"/>
                <a:sym typeface="Arial"/>
              </a:rPr>
              <a:t>Image by Photographer’s Name (Credit in white type)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7405" r="8784"/>
          <a:stretch/>
        </p:blipFill>
        <p:spPr>
          <a:xfrm>
            <a:off x="-338275" y="0"/>
            <a:ext cx="4214948" cy="6858000"/>
          </a:xfrm>
          <a:prstGeom prst="rect">
            <a:avLst/>
          </a:prstGeom>
        </p:spPr>
      </p:pic>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smtClean="0">
                <a:solidFill>
                  <a:schemeClr val="dk2"/>
                </a:solidFill>
                <a:latin typeface="Times New Roman"/>
                <a:ea typeface="Times New Roman"/>
                <a:cs typeface="Times New Roman"/>
                <a:sym typeface="Times New Roman"/>
              </a:rPr>
              <a:t>Marking Activity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39999" y="1400173"/>
            <a:ext cx="7418668" cy="4272493"/>
          </a:xfrm>
          <a:prstGeom prst="rect">
            <a:avLst/>
          </a:prstGeom>
          <a:noFill/>
          <a:ln>
            <a:noFill/>
          </a:ln>
        </p:spPr>
        <p:txBody>
          <a:bodyPr lIns="0" tIns="0" rIns="0" bIns="0" anchor="t" anchorCtr="0">
            <a:noAutofit/>
          </a:bodyPr>
          <a:lstStyle/>
          <a:p>
            <a:pPr marL="0" marR="0" lvl="0" indent="0" algn="l" rtl="0">
              <a:lnSpc>
                <a:spcPct val="118750"/>
              </a:lnSpc>
              <a:spcBef>
                <a:spcPts val="0"/>
              </a:spcBef>
              <a:spcAft>
                <a:spcPts val="0"/>
              </a:spcAft>
              <a:buClr>
                <a:schemeClr val="dk1"/>
              </a:buClr>
              <a:buSzPct val="25000"/>
              <a:buFont typeface="Arial"/>
              <a:buNone/>
            </a:pPr>
            <a:r>
              <a:rPr lang="en-GB" sz="3200" b="0" i="0" u="none" strike="noStrike" cap="none" dirty="0" smtClean="0">
                <a:solidFill>
                  <a:srgbClr val="1F497D"/>
                </a:solidFill>
                <a:latin typeface="Times New Roman"/>
                <a:cs typeface="Times New Roman"/>
                <a:sym typeface="Arial"/>
              </a:rPr>
              <a:t>Read the Exemplar answer to Section A Q3 on </a:t>
            </a:r>
            <a:r>
              <a:rPr lang="en-GB" sz="3200" b="0" i="1" u="none" strike="noStrike" cap="none" dirty="0" smtClean="0">
                <a:solidFill>
                  <a:srgbClr val="1F497D"/>
                </a:solidFill>
                <a:latin typeface="Times New Roman"/>
                <a:cs typeface="Times New Roman"/>
                <a:sym typeface="Arial"/>
              </a:rPr>
              <a:t>Hamlet</a:t>
            </a:r>
          </a:p>
          <a:p>
            <a:pPr marL="0" marR="0" lvl="0" indent="0" algn="l" rtl="0">
              <a:lnSpc>
                <a:spcPct val="118750"/>
              </a:lnSpc>
              <a:spcBef>
                <a:spcPts val="0"/>
              </a:spcBef>
              <a:spcAft>
                <a:spcPts val="0"/>
              </a:spcAft>
              <a:buClr>
                <a:schemeClr val="dk1"/>
              </a:buClr>
              <a:buSzPct val="25000"/>
              <a:buFont typeface="Arial"/>
              <a:buNone/>
            </a:pPr>
            <a:r>
              <a:rPr lang="en-GB" sz="3200" dirty="0">
                <a:solidFill>
                  <a:srgbClr val="1F497D"/>
                </a:solidFill>
                <a:latin typeface="Times New Roman"/>
                <a:cs typeface="Times New Roman"/>
              </a:rPr>
              <a:t>a</a:t>
            </a:r>
            <a:r>
              <a:rPr lang="en-GB" sz="3200" dirty="0" smtClean="0">
                <a:solidFill>
                  <a:srgbClr val="1F497D"/>
                </a:solidFill>
                <a:latin typeface="Times New Roman"/>
                <a:cs typeface="Times New Roman"/>
              </a:rPr>
              <a:t>nd, using the Assessment Grids for Section A, decide on a mark for Grid 1-3 and for Grid 5.</a:t>
            </a:r>
            <a:endParaRPr sz="3200" b="0" u="none" strike="noStrike" cap="none" dirty="0">
              <a:solidFill>
                <a:srgbClr val="1F497D"/>
              </a:solidFill>
              <a:latin typeface="Times New Roman"/>
              <a:cs typeface="Times New Roman"/>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352358455"/>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Strengths of this response:</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453609" y="1028322"/>
            <a:ext cx="8243686" cy="5278131"/>
          </a:xfrm>
          <a:prstGeom prst="rect">
            <a:avLst/>
          </a:prstGeom>
          <a:noFill/>
          <a:ln>
            <a:noFill/>
          </a:ln>
        </p:spPr>
        <p:txBody>
          <a:bodyPr lIns="0" tIns="0" rIns="0" bIns="0" anchor="t" anchorCtr="0">
            <a:noAutofit/>
          </a:bodyPr>
          <a:lstStyle/>
          <a:p>
            <a:pPr marL="457200" lvl="0" indent="-457200">
              <a:buFont typeface="Arial"/>
              <a:buChar char="•"/>
            </a:pPr>
            <a:r>
              <a:rPr lang="en-US" sz="2800" dirty="0">
                <a:solidFill>
                  <a:srgbClr val="1F497D"/>
                </a:solidFill>
                <a:latin typeface="Times New Roman"/>
                <a:cs typeface="Times New Roman"/>
              </a:rPr>
              <a:t>Genuine engagement with critical debate around the play</a:t>
            </a:r>
            <a:endParaRPr lang="en-GB" sz="2800" dirty="0">
              <a:solidFill>
                <a:srgbClr val="1F497D"/>
              </a:solidFill>
              <a:latin typeface="Times New Roman"/>
              <a:cs typeface="Times New Roman"/>
            </a:endParaRPr>
          </a:p>
          <a:p>
            <a:pPr marL="457200" lvl="0" indent="-457200">
              <a:buFont typeface="Arial"/>
              <a:buChar char="•"/>
            </a:pPr>
            <a:r>
              <a:rPr lang="en-US" sz="2800" dirty="0">
                <a:solidFill>
                  <a:srgbClr val="1F497D"/>
                </a:solidFill>
                <a:latin typeface="Times New Roman"/>
                <a:cs typeface="Times New Roman"/>
              </a:rPr>
              <a:t>Arguments are sustained and sophisticated; the essay has a sense of ‘drive’</a:t>
            </a:r>
            <a:endParaRPr lang="en-GB" sz="2800" dirty="0">
              <a:solidFill>
                <a:srgbClr val="1F497D"/>
              </a:solidFill>
              <a:latin typeface="Times New Roman"/>
              <a:cs typeface="Times New Roman"/>
            </a:endParaRPr>
          </a:p>
          <a:p>
            <a:pPr marL="457200" lvl="0" indent="-457200">
              <a:buFont typeface="Arial"/>
              <a:buChar char="•"/>
            </a:pPr>
            <a:r>
              <a:rPr lang="en-US" sz="2800" dirty="0">
                <a:solidFill>
                  <a:srgbClr val="1F497D"/>
                </a:solidFill>
                <a:latin typeface="Times New Roman"/>
                <a:cs typeface="Times New Roman"/>
              </a:rPr>
              <a:t>Sophisticated and detailed grasp of context and exploration of it is always linked back to the text.</a:t>
            </a:r>
            <a:endParaRPr lang="en-GB" sz="2800" dirty="0">
              <a:solidFill>
                <a:srgbClr val="1F497D"/>
              </a:solidFill>
              <a:latin typeface="Times New Roman"/>
              <a:cs typeface="Times New Roman"/>
            </a:endParaRPr>
          </a:p>
          <a:p>
            <a:pPr>
              <a:buSzPct val="25000"/>
            </a:pPr>
            <a:endParaRPr lang="en-GB" sz="3200" dirty="0">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022955987"/>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Weaknesses of this response:</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463534" y="1525864"/>
            <a:ext cx="8467367" cy="5829678"/>
          </a:xfrm>
          <a:prstGeom prst="rect">
            <a:avLst/>
          </a:prstGeom>
          <a:noFill/>
          <a:ln>
            <a:noFill/>
          </a:ln>
        </p:spPr>
        <p:txBody>
          <a:bodyPr lIns="0" tIns="0" rIns="0" bIns="0" anchor="t" anchorCtr="0">
            <a:noAutofit/>
          </a:bodyPr>
          <a:lstStyle/>
          <a:p>
            <a:pPr marL="571500" lvl="0" indent="-571500">
              <a:buFont typeface="Arial"/>
              <a:buChar char="•"/>
            </a:pPr>
            <a:r>
              <a:rPr lang="en-US" sz="2800" dirty="0">
                <a:solidFill>
                  <a:srgbClr val="1F497D"/>
                </a:solidFill>
                <a:latin typeface="Times New Roman"/>
                <a:cs typeface="Times New Roman"/>
              </a:rPr>
              <a:t>Occasionally, the unnecessary focus on word-level analysis breaks up the flow of the argument</a:t>
            </a:r>
            <a:endParaRPr lang="en-GB" sz="2800" dirty="0">
              <a:solidFill>
                <a:srgbClr val="1F497D"/>
              </a:solidFill>
              <a:latin typeface="Times New Roman"/>
              <a:cs typeface="Times New Roman"/>
            </a:endParaRPr>
          </a:p>
          <a:p>
            <a:pPr marL="571500" lvl="0" indent="-571500">
              <a:buFont typeface="Arial"/>
              <a:buChar char="•"/>
            </a:pPr>
            <a:r>
              <a:rPr lang="en-US" sz="2800" dirty="0">
                <a:solidFill>
                  <a:srgbClr val="1F497D"/>
                </a:solidFill>
                <a:latin typeface="Times New Roman"/>
                <a:cs typeface="Times New Roman"/>
              </a:rPr>
              <a:t>A few </a:t>
            </a:r>
            <a:r>
              <a:rPr lang="en-US" sz="2800" dirty="0" smtClean="0">
                <a:solidFill>
                  <a:srgbClr val="1F497D"/>
                </a:solidFill>
                <a:latin typeface="Times New Roman"/>
                <a:cs typeface="Times New Roman"/>
              </a:rPr>
              <a:t>‘throwaway’ </a:t>
            </a:r>
            <a:r>
              <a:rPr lang="en-US" sz="2800" dirty="0">
                <a:solidFill>
                  <a:srgbClr val="1F497D"/>
                </a:solidFill>
                <a:latin typeface="Times New Roman"/>
                <a:cs typeface="Times New Roman"/>
              </a:rPr>
              <a:t>references to critics might either have been developed or discarded (e.g.  Greenblatt; Mack).</a:t>
            </a:r>
            <a:endParaRPr lang="en-GB" sz="2800" dirty="0">
              <a:solidFill>
                <a:srgbClr val="1F497D"/>
              </a:solidFill>
              <a:latin typeface="Times New Roman"/>
              <a:cs typeface="Times New Roman"/>
            </a:endParaRPr>
          </a:p>
          <a:p>
            <a:pPr>
              <a:buSzPct val="25000"/>
            </a:pPr>
            <a:endParaRPr lang="en-GB" sz="3200" dirty="0">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120607578"/>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2496753"/>
            <a:ext cx="4437418" cy="2324563"/>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smtClean="0">
                <a:solidFill>
                  <a:schemeClr val="tx2"/>
                </a:solidFill>
                <a:latin typeface="Times New Roman"/>
                <a:ea typeface="Times New Roman"/>
                <a:cs typeface="Times New Roman"/>
                <a:sym typeface="Times New Roman"/>
              </a:rPr>
              <a:t>Where students performed well in Section B</a:t>
            </a:r>
            <a:endParaRPr lang="en-GB" sz="3400" b="1" i="0" u="none" strike="noStrike" cap="none" dirty="0">
              <a:solidFill>
                <a:schemeClr val="tx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791383724"/>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 AO1</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chemeClr val="tx2"/>
                </a:solidFill>
                <a:latin typeface="Times New Roman"/>
                <a:cs typeface="Times New Roman"/>
              </a:rPr>
              <a:t> </a:t>
            </a:r>
            <a:endParaRPr lang="en-GB" sz="2800" dirty="0" smtClean="0">
              <a:solidFill>
                <a:schemeClr val="tx2"/>
              </a:solidFill>
              <a:latin typeface="Times New Roman"/>
              <a:cs typeface="Times New Roman"/>
            </a:endParaRPr>
          </a:p>
          <a:p>
            <a:r>
              <a:rPr lang="en-GB" sz="2800" b="1" i="1" dirty="0" smtClean="0">
                <a:solidFill>
                  <a:srgbClr val="1F497D"/>
                </a:solidFill>
                <a:latin typeface="Times New Roman"/>
                <a:cs typeface="Times New Roman"/>
              </a:rPr>
              <a:t>The </a:t>
            </a:r>
            <a:r>
              <a:rPr lang="en-GB" sz="2800" b="1" i="1" dirty="0">
                <a:solidFill>
                  <a:srgbClr val="1F497D"/>
                </a:solidFill>
                <a:latin typeface="Times New Roman"/>
                <a:cs typeface="Times New Roman"/>
              </a:rPr>
              <a:t>third ambiguity is the inability of Faustus to repent. The good angel and the old man (both staples of morality plays) often approach him, and it is noticeable that in Faustus’ deliberations on repentance, Christ is absent.</a:t>
            </a:r>
            <a:endParaRPr lang="en-GB" sz="2800" dirty="0">
              <a:solidFill>
                <a:srgbClr val="1F497D"/>
              </a:solidFill>
              <a:latin typeface="Times New Roman"/>
              <a:cs typeface="Times New Roman"/>
            </a:endParaRPr>
          </a:p>
          <a:p>
            <a:endParaRPr lang="en-GB" sz="2800" dirty="0">
              <a:solidFill>
                <a:schemeClr val="tx2"/>
              </a:solidFill>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24</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4275350802"/>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 AO2</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US" sz="2800" b="1" i="1" dirty="0">
                <a:solidFill>
                  <a:srgbClr val="1F497D"/>
                </a:solidFill>
                <a:latin typeface="Times New Roman"/>
                <a:cs typeface="Times New Roman"/>
              </a:rPr>
              <a:t>Falling on the stressed syllable of the last iambic foot, that word in particular sticks out as a stark ambiguity. What is the extent of his ‘reach’? The chorus, which Marlowe has taken from classical Greek theatre, seems to offer an answer in the play’s coda. Marlowe writes: ‘Regard his hellish fall ... Whose deepness doth entice such forward wits / To practice more than heavenly power permits’. The seriousness of this final clause is enhanced by harsh plosives...</a:t>
            </a:r>
            <a:r>
              <a:rPr lang="en-GB" sz="2800" dirty="0">
                <a:solidFill>
                  <a:srgbClr val="1F497D"/>
                </a:solidFill>
                <a:latin typeface="Times New Roman"/>
                <a:cs typeface="Times New Roman"/>
              </a:rPr>
              <a:t> </a:t>
            </a:r>
            <a:endParaRPr lang="en-GB" sz="2800" dirty="0" smtClean="0">
              <a:solidFill>
                <a:srgbClr val="1F497D"/>
              </a:solidFill>
              <a:latin typeface="Times New Roman"/>
              <a:cs typeface="Times New Roman"/>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25</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410757805"/>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 AO3</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rgbClr val="1F497D"/>
                </a:solidFill>
                <a:latin typeface="Times New Roman"/>
                <a:cs typeface="Times New Roman"/>
              </a:rPr>
              <a:t> </a:t>
            </a:r>
            <a:endParaRPr lang="en-GB" sz="2800" dirty="0" smtClean="0">
              <a:solidFill>
                <a:srgbClr val="1F497D"/>
              </a:solidFill>
              <a:latin typeface="Times New Roman"/>
              <a:cs typeface="Times New Roman"/>
            </a:endParaRPr>
          </a:p>
          <a:p>
            <a:r>
              <a:rPr lang="en-GB" sz="2800" b="1" i="1" dirty="0" smtClean="0">
                <a:solidFill>
                  <a:srgbClr val="1F497D"/>
                </a:solidFill>
                <a:latin typeface="Times New Roman"/>
                <a:cs typeface="Times New Roman"/>
              </a:rPr>
              <a:t>Ambiguity </a:t>
            </a:r>
            <a:r>
              <a:rPr lang="en-GB" sz="2800" b="1" i="1" dirty="0">
                <a:solidFill>
                  <a:srgbClr val="1F497D"/>
                </a:solidFill>
                <a:latin typeface="Times New Roman"/>
                <a:cs typeface="Times New Roman"/>
              </a:rPr>
              <a:t>remains as to the nature of Faustus’ damnation. The cannibalistic overtone of ‘piecemeal’ drives the terror. Scholars have noted that an Elizabethan would have regarded hell as a physical location, so the threat is doubled in effect.</a:t>
            </a:r>
            <a:endParaRPr lang="en-GB" sz="2800" dirty="0">
              <a:solidFill>
                <a:srgbClr val="1F497D"/>
              </a:solidFill>
              <a:latin typeface="Times New Roman"/>
              <a:cs typeface="Times New Roman"/>
            </a:endParaRPr>
          </a:p>
          <a:p>
            <a:endParaRPr lang="en-GB" sz="2800" dirty="0">
              <a:solidFill>
                <a:srgbClr val="1F497D"/>
              </a:solidFill>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26</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243165818"/>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Shape 301"/>
          <p:cNvSpPr txBox="1">
            <a:spLocks noGrp="1"/>
          </p:cNvSpPr>
          <p:nvPr>
            <p:ph type="ctrTitle"/>
          </p:nvPr>
        </p:nvSpPr>
        <p:spPr>
          <a:xfrm>
            <a:off x="2195852" y="2518277"/>
            <a:ext cx="4594913" cy="2174747"/>
          </a:xfrm>
          <a:prstGeom prst="rect">
            <a:avLst/>
          </a:prstGeom>
          <a:noFill/>
          <a:ln>
            <a:noFill/>
          </a:ln>
        </p:spPr>
        <p:txBody>
          <a:bodyPr lIns="0" tIns="0" rIns="0" bIns="0" anchor="ctr" anchorCtr="0">
            <a:noAutofit/>
          </a:bodyPr>
          <a:lstStyle/>
          <a:p>
            <a:pPr lvl="0">
              <a:buSzPct val="25000"/>
            </a:pPr>
            <a:r>
              <a:rPr lang="en-GB" dirty="0">
                <a:solidFill>
                  <a:schemeClr val="tx2"/>
                </a:solidFill>
              </a:rPr>
              <a:t>Where students </a:t>
            </a:r>
            <a:r>
              <a:rPr lang="en-GB" dirty="0" smtClean="0">
                <a:solidFill>
                  <a:schemeClr val="tx2"/>
                </a:solidFill>
              </a:rPr>
              <a:t>performed less well </a:t>
            </a:r>
            <a:r>
              <a:rPr lang="en-GB" dirty="0">
                <a:solidFill>
                  <a:schemeClr val="tx2"/>
                </a:solidFill>
              </a:rPr>
              <a:t>in </a:t>
            </a:r>
            <a:r>
              <a:rPr lang="en-GB" dirty="0" smtClean="0">
                <a:solidFill>
                  <a:schemeClr val="tx2"/>
                </a:solidFill>
              </a:rPr>
              <a:t>Section B</a:t>
            </a:r>
            <a:endParaRPr lang="en-GB" sz="3400" b="1" i="0" u="none" strike="noStrike" cap="none" dirty="0">
              <a:solidFill>
                <a:schemeClr val="tx2"/>
              </a:solidFill>
              <a:sym typeface="Times New Roman"/>
            </a:endParaRPr>
          </a:p>
        </p:txBody>
      </p:sp>
    </p:spTree>
    <p:extLst>
      <p:ext uri="{BB962C8B-B14F-4D97-AF65-F5344CB8AC3E}">
        <p14:creationId xmlns:p14="http://schemas.microsoft.com/office/powerpoint/2010/main" val="2387749499"/>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AO1</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chemeClr val="tx2"/>
                </a:solidFill>
                <a:latin typeface="Times New Roman"/>
                <a:cs typeface="Times New Roman"/>
              </a:rPr>
              <a:t> </a:t>
            </a:r>
            <a:endParaRPr lang="en-GB" sz="2800" dirty="0" smtClean="0">
              <a:solidFill>
                <a:schemeClr val="tx2"/>
              </a:solidFill>
              <a:latin typeface="Times New Roman"/>
              <a:cs typeface="Times New Roman"/>
            </a:endParaRPr>
          </a:p>
          <a:p>
            <a:r>
              <a:rPr lang="en-GB" sz="2800" b="1" i="1" dirty="0" smtClean="0">
                <a:solidFill>
                  <a:srgbClr val="1F497D"/>
                </a:solidFill>
                <a:latin typeface="Times New Roman"/>
                <a:cs typeface="Times New Roman"/>
              </a:rPr>
              <a:t>Blanche’s </a:t>
            </a:r>
            <a:r>
              <a:rPr lang="en-GB" sz="2800" b="1" i="1" dirty="0">
                <a:solidFill>
                  <a:srgbClr val="1F497D"/>
                </a:solidFill>
                <a:latin typeface="Times New Roman"/>
                <a:cs typeface="Times New Roman"/>
              </a:rPr>
              <a:t>viewpoint is also explored when we hear ‘polka’ </a:t>
            </a:r>
            <a:r>
              <a:rPr lang="en-GB" sz="2800" b="1" i="1" dirty="0" err="1">
                <a:solidFill>
                  <a:srgbClr val="1F497D"/>
                </a:solidFill>
                <a:latin typeface="Times New Roman"/>
                <a:cs typeface="Times New Roman"/>
              </a:rPr>
              <a:t>Varsouviana</a:t>
            </a:r>
            <a:r>
              <a:rPr lang="en-GB" sz="2800" b="1" i="1" dirty="0">
                <a:solidFill>
                  <a:srgbClr val="1F497D"/>
                </a:solidFill>
                <a:latin typeface="Times New Roman"/>
                <a:cs typeface="Times New Roman"/>
              </a:rPr>
              <a:t> music play non-</a:t>
            </a:r>
            <a:r>
              <a:rPr lang="en-GB" sz="2800" b="1" i="1" dirty="0" err="1">
                <a:solidFill>
                  <a:srgbClr val="1F497D"/>
                </a:solidFill>
                <a:latin typeface="Times New Roman"/>
                <a:cs typeface="Times New Roman"/>
              </a:rPr>
              <a:t>diagetically</a:t>
            </a:r>
            <a:r>
              <a:rPr lang="en-GB" sz="2800" b="1" i="1" dirty="0">
                <a:solidFill>
                  <a:srgbClr val="1F497D"/>
                </a:solidFill>
                <a:latin typeface="Times New Roman"/>
                <a:cs typeface="Times New Roman"/>
              </a:rPr>
              <a:t>, acting as an internal flashback of her husbands suicide that is haunting her, after calling his illicit desire for men disgusting…</a:t>
            </a:r>
            <a:endParaRPr lang="en-GB" sz="2800" dirty="0">
              <a:solidFill>
                <a:srgbClr val="1F497D"/>
              </a:solidFill>
              <a:latin typeface="Times New Roman"/>
              <a:cs typeface="Times New Roman"/>
            </a:endParaRPr>
          </a:p>
          <a:p>
            <a:endParaRPr lang="en-GB" sz="2800" dirty="0" smtClean="0">
              <a:solidFill>
                <a:schemeClr val="tx2"/>
              </a:solidFill>
              <a:latin typeface="Times New Roman"/>
              <a:cs typeface="Times New Roman"/>
            </a:endParaRPr>
          </a:p>
          <a:p>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28</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365679027"/>
      </p:ext>
    </p:extLst>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AO2</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rgbClr val="1F497D"/>
                </a:solidFill>
                <a:latin typeface="Times New Roman"/>
                <a:cs typeface="Times New Roman"/>
              </a:rPr>
              <a:t> </a:t>
            </a:r>
            <a:r>
              <a:rPr lang="en-GB" sz="2800" b="1" i="1" dirty="0">
                <a:solidFill>
                  <a:srgbClr val="1F497D"/>
                </a:solidFill>
                <a:latin typeface="Times New Roman"/>
                <a:cs typeface="Times New Roman"/>
              </a:rPr>
              <a:t>This is taken further in the rape scene, where Williams uses his coined term of plastic theatre by illuminating the brick wall, making it transparent. This is metaphorical of ‘what goes on behind closed doors’, when Stanley states, ‘We’ve had this date from the very beginning!’ showing Blanches and </a:t>
            </a:r>
            <a:r>
              <a:rPr lang="en-GB" sz="2800" b="1" i="1" dirty="0" err="1">
                <a:solidFill>
                  <a:srgbClr val="1F497D"/>
                </a:solidFill>
                <a:latin typeface="Times New Roman"/>
                <a:cs typeface="Times New Roman"/>
              </a:rPr>
              <a:t>Stanleys</a:t>
            </a:r>
            <a:r>
              <a:rPr lang="en-GB" sz="2800" b="1" i="1" dirty="0">
                <a:solidFill>
                  <a:srgbClr val="1F497D"/>
                </a:solidFill>
                <a:latin typeface="Times New Roman"/>
                <a:cs typeface="Times New Roman"/>
              </a:rPr>
              <a:t> opposing morals, even when she tries to ‘strike him like an animal’ with the </a:t>
            </a:r>
            <a:r>
              <a:rPr lang="en-GB" sz="2800" b="1" i="1" dirty="0" err="1">
                <a:solidFill>
                  <a:srgbClr val="1F497D"/>
                </a:solidFill>
                <a:latin typeface="Times New Roman"/>
                <a:cs typeface="Times New Roman"/>
              </a:rPr>
              <a:t>fallic</a:t>
            </a:r>
            <a:r>
              <a:rPr lang="en-GB" sz="2800" b="1" i="1" dirty="0">
                <a:solidFill>
                  <a:srgbClr val="1F497D"/>
                </a:solidFill>
                <a:latin typeface="Times New Roman"/>
                <a:cs typeface="Times New Roman"/>
              </a:rPr>
              <a:t> symbol of a ‘bottle’.</a:t>
            </a:r>
            <a:r>
              <a:rPr lang="en-GB" sz="2800" dirty="0">
                <a:solidFill>
                  <a:srgbClr val="1F497D"/>
                </a:solidFill>
                <a:latin typeface="Times New Roman"/>
                <a:cs typeface="Times New Roman"/>
              </a:rPr>
              <a:t> </a:t>
            </a:r>
            <a:endParaRPr sz="2800" b="0" i="0" u="none" strike="noStrike" cap="none" dirty="0">
              <a:solidFill>
                <a:srgbClr val="1F497D"/>
              </a:solidFill>
              <a:latin typeface="Times New Roman"/>
              <a:cs typeface="Times New Roman"/>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29</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844563262"/>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smtClean="0">
                <a:solidFill>
                  <a:schemeClr val="tx2"/>
                </a:solidFill>
                <a:latin typeface="Times New Roman"/>
                <a:ea typeface="Times New Roman"/>
                <a:cs typeface="Times New Roman"/>
                <a:sym typeface="Times New Roman"/>
              </a:rPr>
              <a:t>GETTING TO KNOW YOU POLL</a:t>
            </a:r>
            <a:endParaRPr lang="en-GB" sz="3400" b="1" i="0" u="none" strike="noStrike" cap="none" dirty="0">
              <a:solidFill>
                <a:schemeClr val="tx2"/>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975521893"/>
      </p:ext>
    </p:extLst>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Low Level Response: AO3</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rgbClr val="1F497D"/>
                </a:solidFill>
                <a:latin typeface="Times New Roman"/>
                <a:cs typeface="Times New Roman"/>
              </a:rPr>
              <a:t> </a:t>
            </a:r>
            <a:r>
              <a:rPr lang="en-GB" sz="2800" b="1" i="1" dirty="0">
                <a:solidFill>
                  <a:srgbClr val="1F497D"/>
                </a:solidFill>
                <a:latin typeface="Times New Roman"/>
                <a:cs typeface="Times New Roman"/>
              </a:rPr>
              <a:t>Blanche is symbolic of the Old South where she and her sister had a privileged upbringing living the lifestyle of the bourgeoisie. They were owners of production within the capitalist society as they owned plantations leading to Blanche having traditional standards of the way her life should be.</a:t>
            </a:r>
            <a:endParaRPr lang="en-GB" sz="2800" dirty="0">
              <a:solidFill>
                <a:srgbClr val="1F497D"/>
              </a:solidFill>
              <a:latin typeface="Times New Roman"/>
              <a:cs typeface="Times New Roman"/>
            </a:endParaRPr>
          </a:p>
          <a:p>
            <a:endParaRPr lang="en-GB" sz="2800" dirty="0" smtClean="0">
              <a:solidFill>
                <a:srgbClr val="1F497D"/>
              </a:solidFill>
              <a:latin typeface="Times New Roman"/>
              <a:cs typeface="Times New Roman"/>
            </a:endParaRPr>
          </a:p>
          <a:p>
            <a:endParaRPr lang="en-GB" sz="2800" b="1" i="1" dirty="0">
              <a:solidFill>
                <a:srgbClr val="1F497D"/>
              </a:solidFill>
              <a:latin typeface="Times New Roman"/>
              <a:cs typeface="Times New Roman"/>
            </a:endParaRPr>
          </a:p>
          <a:p>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30</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3042728627"/>
      </p:ext>
    </p:extLst>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smtClean="0">
                <a:solidFill>
                  <a:schemeClr val="dk2"/>
                </a:solidFill>
                <a:latin typeface="Times New Roman"/>
                <a:ea typeface="Times New Roman"/>
                <a:cs typeface="Times New Roman"/>
                <a:sym typeface="Times New Roman"/>
              </a:rPr>
              <a:t>Marking Activity</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 name="Text Placeholder 2"/>
          <p:cNvSpPr>
            <a:spLocks noGrp="1"/>
          </p:cNvSpPr>
          <p:nvPr>
            <p:ph type="body" idx="1"/>
          </p:nvPr>
        </p:nvSpPr>
        <p:spPr>
          <a:xfrm>
            <a:off x="539999" y="1400174"/>
            <a:ext cx="8290255" cy="5102450"/>
          </a:xfrm>
        </p:spPr>
        <p:txBody>
          <a:bodyPr/>
          <a:lstStyle/>
          <a:p>
            <a:pPr lvl="0">
              <a:buSzPct val="25000"/>
            </a:pPr>
            <a:r>
              <a:rPr lang="en-GB" sz="3200" dirty="0">
                <a:solidFill>
                  <a:srgbClr val="1F497D"/>
                </a:solidFill>
                <a:latin typeface="Times New Roman"/>
                <a:cs typeface="Times New Roman"/>
              </a:rPr>
              <a:t>Read the Exemplar answer to Section </a:t>
            </a:r>
            <a:r>
              <a:rPr lang="en-GB" sz="3200" dirty="0" smtClean="0">
                <a:solidFill>
                  <a:srgbClr val="1F497D"/>
                </a:solidFill>
                <a:latin typeface="Times New Roman"/>
                <a:cs typeface="Times New Roman"/>
              </a:rPr>
              <a:t>B Q24 </a:t>
            </a:r>
            <a:r>
              <a:rPr lang="en-GB" sz="3200" dirty="0">
                <a:solidFill>
                  <a:srgbClr val="1F497D"/>
                </a:solidFill>
                <a:latin typeface="Times New Roman"/>
                <a:cs typeface="Times New Roman"/>
              </a:rPr>
              <a:t>on </a:t>
            </a:r>
            <a:r>
              <a:rPr lang="en-GB" sz="3200" i="1" dirty="0" smtClean="0">
                <a:solidFill>
                  <a:srgbClr val="1F497D"/>
                </a:solidFill>
                <a:latin typeface="Times New Roman"/>
                <a:cs typeface="Times New Roman"/>
              </a:rPr>
              <a:t>A Streetcar Named Desire </a:t>
            </a:r>
            <a:r>
              <a:rPr lang="en-GB" sz="3200" dirty="0" smtClean="0">
                <a:solidFill>
                  <a:srgbClr val="1F497D"/>
                </a:solidFill>
                <a:latin typeface="Times New Roman"/>
                <a:cs typeface="Times New Roman"/>
              </a:rPr>
              <a:t>and</a:t>
            </a:r>
            <a:r>
              <a:rPr lang="en-GB" sz="3200" dirty="0">
                <a:solidFill>
                  <a:srgbClr val="1F497D"/>
                </a:solidFill>
                <a:latin typeface="Times New Roman"/>
                <a:cs typeface="Times New Roman"/>
              </a:rPr>
              <a:t>, using the Assessment </a:t>
            </a:r>
            <a:r>
              <a:rPr lang="en-GB" sz="3200" dirty="0" smtClean="0">
                <a:solidFill>
                  <a:srgbClr val="1F497D"/>
                </a:solidFill>
                <a:latin typeface="Times New Roman"/>
                <a:cs typeface="Times New Roman"/>
              </a:rPr>
              <a:t>Grid </a:t>
            </a:r>
            <a:r>
              <a:rPr lang="en-GB" sz="3200" dirty="0">
                <a:solidFill>
                  <a:srgbClr val="1F497D"/>
                </a:solidFill>
                <a:latin typeface="Times New Roman"/>
                <a:cs typeface="Times New Roman"/>
              </a:rPr>
              <a:t>for Section </a:t>
            </a:r>
            <a:r>
              <a:rPr lang="en-GB" sz="3200" dirty="0" smtClean="0">
                <a:solidFill>
                  <a:srgbClr val="1F497D"/>
                </a:solidFill>
                <a:latin typeface="Times New Roman"/>
                <a:cs typeface="Times New Roman"/>
              </a:rPr>
              <a:t>B, </a:t>
            </a:r>
            <a:r>
              <a:rPr lang="en-GB" sz="3200" dirty="0">
                <a:solidFill>
                  <a:srgbClr val="1F497D"/>
                </a:solidFill>
                <a:latin typeface="Times New Roman"/>
                <a:cs typeface="Times New Roman"/>
              </a:rPr>
              <a:t>decide on a mark for Grid 1</a:t>
            </a:r>
            <a:r>
              <a:rPr lang="en-GB" sz="3200" dirty="0" smtClean="0">
                <a:solidFill>
                  <a:srgbClr val="1F497D"/>
                </a:solidFill>
                <a:latin typeface="Times New Roman"/>
                <a:cs typeface="Times New Roman"/>
              </a:rPr>
              <a:t>-3.</a:t>
            </a:r>
            <a:endParaRPr lang="en-US" dirty="0"/>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31</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449538430"/>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Strengths of this response:</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453609" y="1028322"/>
            <a:ext cx="8243686" cy="5278131"/>
          </a:xfrm>
          <a:prstGeom prst="rect">
            <a:avLst/>
          </a:prstGeom>
          <a:noFill/>
          <a:ln>
            <a:noFill/>
          </a:ln>
        </p:spPr>
        <p:txBody>
          <a:bodyPr lIns="0" tIns="0" rIns="0" bIns="0" anchor="t" anchorCtr="0">
            <a:noAutofit/>
          </a:bodyPr>
          <a:lstStyle/>
          <a:p>
            <a:pPr>
              <a:buSzPct val="25000"/>
            </a:pPr>
            <a:endParaRPr lang="en-GB" sz="2000" dirty="0">
              <a:latin typeface="Times New Roman"/>
              <a:cs typeface="Times New Roman"/>
            </a:endParaRPr>
          </a:p>
          <a:p>
            <a:pPr marL="457200" lvl="0" indent="-457200">
              <a:buFont typeface="Arial"/>
              <a:buChar char="•"/>
            </a:pPr>
            <a:r>
              <a:rPr lang="en-US" sz="2400" dirty="0" smtClean="0">
                <a:solidFill>
                  <a:schemeClr val="tx2"/>
                </a:solidFill>
                <a:latin typeface="Times New Roman"/>
                <a:cs typeface="Times New Roman"/>
              </a:rPr>
              <a:t>Well</a:t>
            </a:r>
            <a:r>
              <a:rPr lang="en-US" sz="2400" dirty="0">
                <a:solidFill>
                  <a:schemeClr val="tx2"/>
                </a:solidFill>
                <a:latin typeface="Times New Roman"/>
                <a:cs typeface="Times New Roman"/>
              </a:rPr>
              <a:t>-controlled argument</a:t>
            </a:r>
            <a:endParaRPr lang="en-GB" sz="2400" dirty="0">
              <a:solidFill>
                <a:schemeClr val="tx2"/>
              </a:solidFill>
              <a:latin typeface="Times New Roman"/>
              <a:cs typeface="Times New Roman"/>
            </a:endParaRPr>
          </a:p>
          <a:p>
            <a:pPr marL="457200" lvl="0" indent="-457200">
              <a:buFont typeface="Arial"/>
              <a:buChar char="•"/>
            </a:pPr>
            <a:r>
              <a:rPr lang="en-US" sz="2400" dirty="0">
                <a:solidFill>
                  <a:schemeClr val="tx2"/>
                </a:solidFill>
                <a:latin typeface="Times New Roman"/>
                <a:cs typeface="Times New Roman"/>
              </a:rPr>
              <a:t>Absolute focus on the question</a:t>
            </a:r>
            <a:endParaRPr lang="en-GB" sz="2400" dirty="0">
              <a:solidFill>
                <a:schemeClr val="tx2"/>
              </a:solidFill>
              <a:latin typeface="Times New Roman"/>
              <a:cs typeface="Times New Roman"/>
            </a:endParaRPr>
          </a:p>
          <a:p>
            <a:pPr marL="457200" lvl="0" indent="-457200">
              <a:buFont typeface="Arial"/>
              <a:buChar char="•"/>
            </a:pPr>
            <a:r>
              <a:rPr lang="en-US" sz="2400" dirty="0">
                <a:solidFill>
                  <a:schemeClr val="tx2"/>
                </a:solidFill>
                <a:latin typeface="Times New Roman"/>
                <a:cs typeface="Times New Roman"/>
              </a:rPr>
              <a:t>Clear grasp of context, with detailed links to text (note how time is not wasted on regurgitating facts about the American Civil War etc.)</a:t>
            </a:r>
            <a:endParaRPr lang="en-GB" sz="2400" dirty="0">
              <a:solidFill>
                <a:schemeClr val="tx2"/>
              </a:solidFill>
              <a:latin typeface="Times New Roman"/>
              <a:cs typeface="Times New Roman"/>
            </a:endParaRPr>
          </a:p>
          <a:p>
            <a:pPr marL="457200" lvl="0" indent="-457200">
              <a:buFont typeface="Arial"/>
              <a:buChar char="•"/>
            </a:pPr>
            <a:r>
              <a:rPr lang="en-US" sz="2400" dirty="0">
                <a:solidFill>
                  <a:schemeClr val="tx2"/>
                </a:solidFill>
                <a:latin typeface="Times New Roman"/>
                <a:cs typeface="Times New Roman"/>
              </a:rPr>
              <a:t>Able to explore writer’s craft in some detail.</a:t>
            </a:r>
            <a:endParaRPr lang="en-GB" sz="2400" dirty="0">
              <a:solidFill>
                <a:schemeClr val="tx2"/>
              </a:solidFill>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32</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32903000"/>
      </p:ext>
    </p:extLst>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Weaknesses of this response:</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prstGeom prst="rect">
            <a:avLst/>
          </a:prstGeom>
          <a:noFill/>
          <a:ln>
            <a:noFill/>
          </a:ln>
        </p:spPr>
        <p:txBody>
          <a:bodyPr lIns="0" tIns="0" rIns="0" bIns="0" anchor="t" anchorCtr="0">
            <a:noAutofit/>
          </a:bodyPr>
          <a:lstStyle/>
          <a:p>
            <a:pPr marL="457200" lvl="0" indent="-457200">
              <a:buFont typeface="Arial"/>
              <a:buChar char="•"/>
            </a:pPr>
            <a:r>
              <a:rPr lang="en-US" sz="2400" dirty="0">
                <a:solidFill>
                  <a:srgbClr val="1F497D"/>
                </a:solidFill>
                <a:latin typeface="Times New Roman"/>
                <a:cs typeface="Times New Roman"/>
              </a:rPr>
              <a:t>Expression sometimes lacks the sophistication we’d expect for Level 5</a:t>
            </a:r>
            <a:endParaRPr lang="en-GB" sz="2400" dirty="0">
              <a:solidFill>
                <a:srgbClr val="1F497D"/>
              </a:solidFill>
              <a:latin typeface="Times New Roman"/>
              <a:cs typeface="Times New Roman"/>
            </a:endParaRPr>
          </a:p>
          <a:p>
            <a:pPr marL="457200" lvl="0" indent="-457200">
              <a:buFont typeface="Arial"/>
              <a:buChar char="•"/>
            </a:pPr>
            <a:r>
              <a:rPr lang="en-US" sz="2400" dirty="0">
                <a:solidFill>
                  <a:srgbClr val="1F497D"/>
                </a:solidFill>
                <a:latin typeface="Times New Roman"/>
                <a:cs typeface="Times New Roman"/>
              </a:rPr>
              <a:t>Generally, it’s a little under-developed: we’d expect wider ranging across the play for Level 5; the interesting points made in the final paragraph need to be developed a little further.</a:t>
            </a:r>
            <a:endParaRPr lang="en-GB" sz="2400" dirty="0">
              <a:solidFill>
                <a:srgbClr val="1F497D"/>
              </a:solidFill>
              <a:latin typeface="Times New Roman"/>
              <a:cs typeface="Times New Roman"/>
            </a:endParaRPr>
          </a:p>
          <a:p>
            <a:pPr marL="457200" lvl="0" indent="-457200">
              <a:buFont typeface="Arial"/>
              <a:buChar char="•"/>
            </a:pPr>
            <a:r>
              <a:rPr lang="en-US" sz="2400" dirty="0">
                <a:solidFill>
                  <a:srgbClr val="1F497D"/>
                </a:solidFill>
                <a:latin typeface="Times New Roman"/>
                <a:cs typeface="Times New Roman"/>
              </a:rPr>
              <a:t>There needs to be more evaluative comment for a top mark</a:t>
            </a:r>
            <a:endParaRPr lang="en-GB" sz="2400" dirty="0">
              <a:solidFill>
                <a:srgbClr val="1F497D"/>
              </a:solidFill>
              <a:latin typeface="Times New Roman"/>
              <a:cs typeface="Times New Roman"/>
            </a:endParaRPr>
          </a:p>
          <a:p>
            <a:pPr>
              <a:buSzPct val="25000"/>
            </a:pPr>
            <a:endParaRPr lang="en-GB" sz="2000" dirty="0">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1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33</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041592584"/>
      </p:ext>
    </p:extLst>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Shape 431"/>
          <p:cNvSpPr txBox="1">
            <a:spLocks noGrp="1"/>
          </p:cNvSpPr>
          <p:nvPr>
            <p:ph type="title"/>
          </p:nvPr>
        </p:nvSpPr>
        <p:spPr>
          <a:xfrm>
            <a:off x="457200" y="274638"/>
            <a:ext cx="8229600" cy="1540048"/>
          </a:xfrm>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smtClean="0">
                <a:solidFill>
                  <a:schemeClr val="dk2"/>
                </a:solidFill>
                <a:latin typeface="Times New Roman"/>
                <a:ea typeface="Times New Roman"/>
                <a:cs typeface="Times New Roman"/>
                <a:sym typeface="Times New Roman"/>
              </a:rPr>
              <a:t>Supporting you and </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your students</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8" name="Shape 440"/>
          <p:cNvSpPr txBox="1">
            <a:spLocks noGrp="1"/>
          </p:cNvSpPr>
          <p:nvPr>
            <p:ph type="body" idx="1"/>
          </p:nvPr>
        </p:nvSpPr>
        <p:spPr>
          <a:xfrm>
            <a:off x="542925" y="1809750"/>
            <a:ext cx="6496049" cy="3781425"/>
          </a:xfrm>
          <a:prstGeom prst="rect">
            <a:avLst/>
          </a:prstGeom>
          <a:noFill/>
          <a:ln>
            <a:noFill/>
          </a:ln>
        </p:spPr>
        <p:txBody>
          <a:bodyPr lIns="0" tIns="0" rIns="0" bIns="0" anchor="t" anchorCtr="0">
            <a:noAutofit/>
          </a:bodyPr>
          <a:lstStyle/>
          <a:p>
            <a:pPr marL="0" lvl="0" indent="0">
              <a:lnSpc>
                <a:spcPct val="150000"/>
              </a:lnSpc>
              <a:buClr>
                <a:schemeClr val="dk2"/>
              </a:buClr>
              <a:buSzPct val="100000"/>
              <a:buNone/>
            </a:pPr>
            <a:r>
              <a:rPr lang="en-GB" b="1" u="sng" dirty="0" smtClean="0">
                <a:solidFill>
                  <a:schemeClr val="dk2"/>
                </a:solidFill>
              </a:rPr>
              <a:t>Examiner’s Report</a:t>
            </a:r>
            <a:endParaRPr lang="en-GB" b="1" u="sng" dirty="0">
              <a:solidFill>
                <a:schemeClr val="dk2"/>
              </a:solidFill>
            </a:endParaRPr>
          </a:p>
        </p:txBody>
      </p:sp>
      <p:sp>
        <p:nvSpPr>
          <p:cNvPr id="433" name="Shape 433"/>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34</a:t>
            </a:fld>
            <a:endParaRPr lang="en-GB" sz="800" b="1">
              <a:solidFill>
                <a:schemeClr val="lt2"/>
              </a:solidFill>
              <a:latin typeface="Arial"/>
              <a:ea typeface="Arial"/>
              <a:cs typeface="Arial"/>
              <a:sym typeface="Arial"/>
            </a:endParaRPr>
          </a:p>
        </p:txBody>
      </p:sp>
      <p:sp>
        <p:nvSpPr>
          <p:cNvPr id="434" name="Shape 434"/>
          <p:cNvSpPr txBox="1"/>
          <p:nvPr/>
        </p:nvSpPr>
        <p:spPr>
          <a:xfrm>
            <a:off x="6293644" y="6494369"/>
            <a:ext cx="2135978" cy="116680"/>
          </a:xfrm>
          <a:prstGeom prst="rect">
            <a:avLst/>
          </a:prstGeom>
          <a:noFill/>
          <a:ln>
            <a:noFill/>
          </a:ln>
        </p:spPr>
        <p:txBody>
          <a:bodyPr lIns="0" tIns="0" rIns="0" bIns="0" anchor="b" anchorCtr="0">
            <a:noAutofit/>
          </a:bodyPr>
          <a:lstStyle/>
          <a:p>
            <a:pPr marL="0" marR="0" lvl="0" indent="0" algn="r" rtl="0">
              <a:lnSpc>
                <a:spcPct val="100000"/>
              </a:lnSpc>
              <a:spcBef>
                <a:spcPts val="0"/>
              </a:spcBef>
              <a:spcAft>
                <a:spcPts val="0"/>
              </a:spcAft>
              <a:buClr>
                <a:schemeClr val="lt2"/>
              </a:buClr>
              <a:buSzPct val="25000"/>
              <a:buFont typeface="Arial"/>
              <a:buNone/>
            </a:pPr>
            <a:r>
              <a:rPr lang="en-GB" sz="700" b="1" i="0">
                <a:solidFill>
                  <a:schemeClr val="lt2"/>
                </a:solidFill>
                <a:latin typeface="Arial"/>
                <a:ea typeface="Arial"/>
                <a:cs typeface="Arial"/>
                <a:sym typeface="Arial"/>
              </a:rPr>
              <a:t>Presentation Title Arial Bold 7 pt</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4231" r="16853"/>
          <a:stretch/>
        </p:blipFill>
        <p:spPr>
          <a:xfrm>
            <a:off x="5363110" y="0"/>
            <a:ext cx="3780890" cy="6858000"/>
          </a:xfrm>
          <a:prstGeom prst="rect">
            <a:avLst/>
          </a:prstGeom>
        </p:spPr>
      </p:pic>
    </p:spTree>
    <p:extLst>
      <p:ext uri="{BB962C8B-B14F-4D97-AF65-F5344CB8AC3E}">
        <p14:creationId xmlns:p14="http://schemas.microsoft.com/office/powerpoint/2010/main" val="2709285398"/>
      </p:ext>
    </p:extLst>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ctrTitle"/>
          </p:nvPr>
        </p:nvSpPr>
        <p:spPr>
          <a:xfrm>
            <a:off x="2430000" y="2007830"/>
            <a:ext cx="4283999" cy="1043999"/>
          </a:xfrm>
          <a:prstGeom prst="rect">
            <a:avLst/>
          </a:prstGeom>
          <a:noFill/>
          <a:ln>
            <a:noFill/>
          </a:ln>
        </p:spPr>
        <p:txBody>
          <a:bodyPr lIns="0" tIns="0" rIns="0" bIns="0" anchor="ctr" anchorCtr="0">
            <a:noAutofit/>
          </a:bodyPr>
          <a:lstStyle/>
          <a:p>
            <a:pPr lvl="0">
              <a:buSzPct val="25000"/>
            </a:pPr>
            <a:r>
              <a:rPr lang="en-GB" sz="3200" dirty="0"/>
              <a:t>Considering Delivery Strategies and sharing best practice</a:t>
            </a:r>
            <a:endParaRPr lang="en-GB" sz="3200" b="1" i="0" u="none" strike="noStrike" cap="none" dirty="0">
              <a:solidFill>
                <a:schemeClr val="dk2"/>
              </a:solidFill>
              <a:latin typeface="Times New Roman"/>
              <a:ea typeface="Times New Roman"/>
              <a:cs typeface="Times New Roman"/>
              <a:sym typeface="Times New Roman"/>
            </a:endParaRPr>
          </a:p>
        </p:txBody>
      </p:sp>
      <p:sp>
        <p:nvSpPr>
          <p:cNvPr id="3" name="Text Placeholder 1"/>
          <p:cNvSpPr txBox="1">
            <a:spLocks/>
          </p:cNvSpPr>
          <p:nvPr/>
        </p:nvSpPr>
        <p:spPr>
          <a:xfrm>
            <a:off x="3084513" y="3554323"/>
            <a:ext cx="6059487" cy="31718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342900" indent="-342900">
              <a:buFont typeface="+mj-lt"/>
              <a:buAutoNum type="arabicPeriod"/>
            </a:pPr>
            <a:r>
              <a:rPr lang="en-US" altLang="en-US" sz="2400" dirty="0" smtClean="0"/>
              <a:t>Teaching Strategies.</a:t>
            </a:r>
          </a:p>
          <a:p>
            <a:pPr marL="342900" indent="-342900">
              <a:buFont typeface="+mj-lt"/>
              <a:buAutoNum type="arabicPeriod"/>
            </a:pPr>
            <a:r>
              <a:rPr lang="en-US" sz="2400" dirty="0" smtClean="0"/>
              <a:t>Resources.</a:t>
            </a:r>
          </a:p>
          <a:p>
            <a:pPr marL="342900" indent="-342900">
              <a:buFont typeface="+mj-lt"/>
              <a:buAutoNum type="arabicPeriod"/>
            </a:pPr>
            <a:r>
              <a:rPr lang="en-US" sz="2400" dirty="0" smtClean="0"/>
              <a:t>Technology.</a:t>
            </a:r>
          </a:p>
          <a:p>
            <a:endParaRPr lang="en-GB" dirty="0"/>
          </a:p>
        </p:txBody>
      </p:sp>
    </p:spTree>
    <p:extLst>
      <p:ext uri="{BB962C8B-B14F-4D97-AF65-F5344CB8AC3E}">
        <p14:creationId xmlns:p14="http://schemas.microsoft.com/office/powerpoint/2010/main" val="2172087679"/>
      </p:ext>
    </p:extLst>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smtClean="0">
                <a:solidFill>
                  <a:schemeClr val="dk2"/>
                </a:solidFill>
                <a:latin typeface="Times New Roman"/>
                <a:ea typeface="Times New Roman"/>
                <a:cs typeface="Times New Roman"/>
                <a:sym typeface="Times New Roman"/>
              </a:rPr>
              <a:t>Support</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23" name="Shape 323"/>
          <p:cNvSpPr txBox="1">
            <a:spLocks noGrp="1"/>
          </p:cNvSpPr>
          <p:nvPr>
            <p:ph type="body" idx="1"/>
          </p:nvPr>
        </p:nvSpPr>
        <p:spPr>
          <a:xfrm>
            <a:off x="608142" y="1590675"/>
            <a:ext cx="7206508" cy="1853123"/>
          </a:xfrm>
          <a:prstGeom prst="rect">
            <a:avLst/>
          </a:prstGeom>
          <a:noFill/>
          <a:ln>
            <a:noFill/>
          </a:ln>
        </p:spPr>
        <p:txBody>
          <a:bodyPr lIns="0" tIns="0" rIns="0" bIns="0" anchor="t" anchorCtr="0">
            <a:noAutofit/>
          </a:bodyPr>
          <a:lstStyle/>
          <a:p>
            <a:pPr>
              <a:buSzPct val="25000"/>
            </a:pPr>
            <a:r>
              <a:rPr lang="en-GB" sz="2400" dirty="0" smtClean="0">
                <a:solidFill>
                  <a:schemeClr val="tx1"/>
                </a:solidFill>
              </a:rPr>
              <a:t>Subject Adviser for English:</a:t>
            </a:r>
          </a:p>
          <a:p>
            <a:pPr>
              <a:buSzPct val="25000"/>
            </a:pPr>
            <a:endParaRPr lang="en-GB" sz="2400" dirty="0" smtClean="0">
              <a:solidFill>
                <a:schemeClr val="tx1"/>
              </a:solidFill>
            </a:endParaRPr>
          </a:p>
          <a:p>
            <a:pPr>
              <a:buSzPct val="25000"/>
            </a:pPr>
            <a:r>
              <a:rPr lang="en-GB" sz="2400" b="1" dirty="0" smtClean="0">
                <a:solidFill>
                  <a:schemeClr val="tx1"/>
                </a:solidFill>
              </a:rPr>
              <a:t>Clare </a:t>
            </a:r>
            <a:r>
              <a:rPr lang="en-GB" sz="2400" b="1" dirty="0" err="1" smtClean="0">
                <a:solidFill>
                  <a:schemeClr val="tx1"/>
                </a:solidFill>
              </a:rPr>
              <a:t>Haviland</a:t>
            </a:r>
            <a:endParaRPr lang="en-GB" sz="2400" b="1" dirty="0" smtClean="0">
              <a:solidFill>
                <a:schemeClr val="tx1"/>
              </a:solidFill>
            </a:endParaRPr>
          </a:p>
          <a:p>
            <a:pPr>
              <a:buSzPct val="25000"/>
            </a:pPr>
            <a:r>
              <a:rPr lang="en-GB" sz="2400" b="1" dirty="0" smtClean="0">
                <a:solidFill>
                  <a:schemeClr val="tx1"/>
                </a:solidFill>
              </a:rPr>
              <a:t>020 7010 2183</a:t>
            </a:r>
          </a:p>
          <a:p>
            <a:pPr>
              <a:buSzPct val="25000"/>
            </a:pPr>
            <a:r>
              <a:rPr lang="en-GB" sz="2400" dirty="0" smtClean="0">
                <a:solidFill>
                  <a:schemeClr val="tx1"/>
                </a:solidFill>
                <a:hlinkClick r:id="rId3"/>
              </a:rPr>
              <a:t>TeachingEnglish@pearson.com</a:t>
            </a:r>
            <a:endParaRPr lang="en-GB" sz="2400" dirty="0" smtClean="0">
              <a:solidFill>
                <a:schemeClr val="tx1"/>
              </a:solidFill>
            </a:endParaRPr>
          </a:p>
          <a:p>
            <a:pPr>
              <a:buSzPct val="25000"/>
            </a:pPr>
            <a:endParaRPr lang="en-GB" sz="1800" dirty="0">
              <a:solidFill>
                <a:schemeClr val="tx1"/>
              </a:solidFill>
            </a:endParaRPr>
          </a:p>
          <a:p>
            <a:pPr>
              <a:buSzPct val="25000"/>
            </a:pPr>
            <a:endParaRPr lang="en-GB" sz="1800" dirty="0" smtClean="0">
              <a:solidFill>
                <a:schemeClr val="tx1"/>
              </a:solidFill>
            </a:endParaRPr>
          </a:p>
          <a:p>
            <a:pPr>
              <a:buSzPct val="25000"/>
            </a:pPr>
            <a:endParaRPr lang="en-GB" sz="1800" dirty="0">
              <a:solidFill>
                <a:schemeClr val="tx1"/>
              </a:solidFill>
            </a:endParaRPr>
          </a:p>
          <a:p>
            <a:pPr>
              <a:buSzPct val="25000"/>
            </a:pPr>
            <a:endParaRPr lang="en-GB" sz="1800" dirty="0" smtClean="0">
              <a:solidFill>
                <a:schemeClr val="tx1"/>
              </a:solidFill>
            </a:endParaRPr>
          </a:p>
          <a:p>
            <a:pPr>
              <a:buSzPct val="25000"/>
            </a:pPr>
            <a:endParaRPr lang="en-GB" sz="1800" dirty="0">
              <a:solidFill>
                <a:schemeClr val="tx1"/>
              </a:solidFill>
            </a:endParaRPr>
          </a:p>
          <a:p>
            <a:pPr>
              <a:buSzPct val="25000"/>
            </a:pPr>
            <a:endParaRPr lang="en-GB" sz="1800" dirty="0">
              <a:solidFill>
                <a:schemeClr val="tx1"/>
              </a:solidFill>
            </a:endParaRPr>
          </a:p>
          <a:p>
            <a:pPr lvl="0">
              <a:buSzPct val="25000"/>
            </a:pPr>
            <a:r>
              <a:rPr lang="en-GB" sz="1800" dirty="0">
                <a:solidFill>
                  <a:schemeClr val="tx1"/>
                </a:solidFill>
                <a:hlinkClick r:id="rId4"/>
              </a:rPr>
              <a:t>Click here to go to "Contact Us" Webpage</a:t>
            </a:r>
            <a:endParaRPr lang="en-GB" sz="1800" dirty="0">
              <a:solidFill>
                <a:schemeClr val="tx1"/>
              </a:solidFill>
            </a:endParaRPr>
          </a:p>
          <a:p>
            <a:pPr lvl="0">
              <a:buSzPct val="25000"/>
            </a:pPr>
            <a:endParaRPr lang="en-GB" dirty="0" smtClean="0"/>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36</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094599177"/>
      </p:ext>
    </p:extLst>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dirty="0" smtClean="0"/>
              <a:t>Other useful links</a:t>
            </a:r>
            <a:br>
              <a:rPr lang="en-GB" dirty="0" smtClean="0"/>
            </a:br>
            <a:endParaRPr lang="en-GB" sz="3400" b="1" i="0" u="none" strike="noStrike" cap="none" dirty="0">
              <a:solidFill>
                <a:schemeClr val="dk2"/>
              </a:solidFill>
              <a:latin typeface="Times New Roman"/>
              <a:ea typeface="Times New Roman"/>
              <a:cs typeface="Times New Roman"/>
              <a:sym typeface="Times New Roman"/>
            </a:endParaRPr>
          </a:p>
        </p:txBody>
      </p:sp>
      <p:sp>
        <p:nvSpPr>
          <p:cNvPr id="400" name="Shape 400"/>
          <p:cNvSpPr txBox="1">
            <a:spLocks noGrp="1"/>
          </p:cNvSpPr>
          <p:nvPr>
            <p:ph type="body" idx="1"/>
          </p:nvPr>
        </p:nvSpPr>
        <p:spPr>
          <a:xfrm>
            <a:off x="541337" y="1337139"/>
            <a:ext cx="6496049" cy="4786259"/>
          </a:xfrm>
          <a:prstGeom prst="rect">
            <a:avLst/>
          </a:prstGeom>
          <a:noFill/>
          <a:ln>
            <a:noFill/>
          </a:ln>
        </p:spPr>
        <p:txBody>
          <a:bodyPr lIns="0" tIns="0" rIns="0" bIns="0" anchor="t" anchorCtr="0">
            <a:noAutofit/>
          </a:bodyPr>
          <a:lstStyle/>
          <a:p>
            <a:pPr marL="238125" marR="0" lvl="0" indent="-238125" algn="l" rtl="0">
              <a:lnSpc>
                <a:spcPct val="118750"/>
              </a:lnSpc>
              <a:spcBef>
                <a:spcPts val="0"/>
              </a:spcBef>
              <a:spcAft>
                <a:spcPts val="0"/>
              </a:spcAft>
              <a:buClr>
                <a:schemeClr val="dk2"/>
              </a:buClr>
              <a:buSzPct val="100000"/>
              <a:buFont typeface="Times New Roman"/>
              <a:buAutoNum type="arabicPeriod"/>
            </a:pPr>
            <a:r>
              <a:rPr lang="en-GB" sz="1600" b="1" i="0" u="none" strike="noStrike" cap="none" dirty="0" smtClean="0">
                <a:solidFill>
                  <a:schemeClr val="dk2"/>
                </a:solidFill>
                <a:latin typeface="Arial"/>
                <a:ea typeface="Arial"/>
                <a:cs typeface="Arial"/>
                <a:sym typeface="Arial"/>
                <a:hlinkClick r:id="rId3"/>
              </a:rPr>
              <a:t>Grade Boundaries</a:t>
            </a:r>
            <a:endParaRPr lang="en-GB" sz="1600" b="1" i="0" u="none" strike="noStrike" cap="none" dirty="0">
              <a:solidFill>
                <a:schemeClr val="dk2"/>
              </a:solidFill>
              <a:latin typeface="Arial"/>
              <a:ea typeface="Arial"/>
              <a:cs typeface="Arial"/>
              <a:sym typeface="Arial"/>
            </a:endParaRPr>
          </a:p>
          <a:p>
            <a:pPr marL="241300" lvl="1" indent="0">
              <a:buNone/>
            </a:pPr>
            <a:r>
              <a:rPr lang="en-GB" dirty="0"/>
              <a:t>This page shows the minimum marks needed to achieve a certain grade for all UK and international examinations. Also refer to the examiners report which is available for download with other documents.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smtClean="0">
                <a:solidFill>
                  <a:schemeClr val="dk2"/>
                </a:solidFill>
                <a:latin typeface="Arial"/>
                <a:ea typeface="Arial"/>
                <a:cs typeface="Arial"/>
                <a:sym typeface="Arial"/>
                <a:hlinkClick r:id="rId4"/>
              </a:rPr>
              <a:t>Examination Results Statistics</a:t>
            </a:r>
            <a:endParaRPr lang="en-GB" sz="1600" b="1" i="0" u="none" strike="noStrike" cap="none" dirty="0" smtClean="0">
              <a:solidFill>
                <a:schemeClr val="dk2"/>
              </a:solidFill>
              <a:latin typeface="Arial"/>
              <a:ea typeface="Arial"/>
              <a:cs typeface="Arial"/>
              <a:sym typeface="Arial"/>
            </a:endParaRPr>
          </a:p>
          <a:p>
            <a:pPr marL="190500" lvl="1" indent="0">
              <a:buNone/>
            </a:pPr>
            <a:r>
              <a:rPr lang="en-GB" dirty="0">
                <a:solidFill>
                  <a:schemeClr val="tx1"/>
                </a:solidFill>
              </a:rPr>
              <a:t>Results statistics summarise the overall grade </a:t>
            </a:r>
          </a:p>
          <a:p>
            <a:pPr marL="190500" lvl="1" indent="0">
              <a:buNone/>
            </a:pPr>
            <a:r>
              <a:rPr lang="en-GB" dirty="0">
                <a:solidFill>
                  <a:schemeClr val="tx1"/>
                </a:solidFill>
              </a:rPr>
              <a:t>outcomes of candidates sitting Edexcel </a:t>
            </a:r>
          </a:p>
          <a:p>
            <a:pPr marL="190500" lvl="1" indent="0">
              <a:buNone/>
            </a:pPr>
            <a:r>
              <a:rPr lang="en-GB" dirty="0">
                <a:solidFill>
                  <a:schemeClr val="tx1"/>
                </a:solidFill>
              </a:rPr>
              <a:t>examinations.</a:t>
            </a:r>
          </a:p>
          <a:p>
            <a:pPr marL="238125" marR="0" lvl="0" indent="-238125" algn="l" rtl="0">
              <a:lnSpc>
                <a:spcPct val="118750"/>
              </a:lnSpc>
              <a:spcBef>
                <a:spcPts val="1134"/>
              </a:spcBef>
              <a:spcAft>
                <a:spcPts val="0"/>
              </a:spcAft>
              <a:buClr>
                <a:schemeClr val="dk2"/>
              </a:buClr>
              <a:buSzPct val="100000"/>
              <a:buFont typeface="Times New Roman"/>
              <a:buAutoNum type="arabicPeriod"/>
            </a:pPr>
            <a:r>
              <a:rPr lang="en-GB" sz="1600" b="1" i="0" u="none" strike="noStrike" cap="none" dirty="0" smtClean="0">
                <a:solidFill>
                  <a:schemeClr val="dk2"/>
                </a:solidFill>
                <a:latin typeface="Arial"/>
                <a:ea typeface="Arial"/>
                <a:cs typeface="Arial"/>
                <a:sym typeface="Arial"/>
                <a:hlinkClick r:id="rId5"/>
              </a:rPr>
              <a:t>Results Plus</a:t>
            </a:r>
            <a:endParaRPr lang="en-GB" sz="1600" b="1" i="0" u="none" strike="noStrike" cap="none" dirty="0">
              <a:solidFill>
                <a:schemeClr val="dk2"/>
              </a:solidFill>
              <a:latin typeface="Arial"/>
              <a:ea typeface="Arial"/>
              <a:cs typeface="Arial"/>
              <a:sym typeface="Arial"/>
            </a:endParaRPr>
          </a:p>
          <a:p>
            <a:pPr lvl="1" indent="-187325"/>
            <a:r>
              <a:rPr lang="en-GB" dirty="0"/>
              <a:t>Edexcel’s free online service giving instant </a:t>
            </a:r>
            <a:r>
              <a:rPr lang="en-GB" dirty="0" smtClean="0"/>
              <a:t>and </a:t>
            </a:r>
            <a:r>
              <a:rPr lang="en-GB" dirty="0"/>
              <a:t>detailed analysis of your students’ exam </a:t>
            </a:r>
            <a:r>
              <a:rPr lang="en-GB" dirty="0" smtClean="0"/>
              <a:t>and </a:t>
            </a:r>
            <a:r>
              <a:rPr lang="en-GB" dirty="0"/>
              <a:t>mock </a:t>
            </a:r>
            <a:r>
              <a:rPr lang="en-GB" dirty="0" smtClean="0"/>
              <a:t>performance.</a:t>
            </a:r>
            <a:endParaRPr lang="en-GB" dirty="0"/>
          </a:p>
          <a:p>
            <a:pPr lvl="1" indent="-187325"/>
            <a:r>
              <a:rPr lang="en-GB" dirty="0" smtClean="0"/>
              <a:t>See </a:t>
            </a:r>
            <a:r>
              <a:rPr lang="en-GB" dirty="0"/>
              <a:t>your students’ scores for every exam </a:t>
            </a:r>
            <a:r>
              <a:rPr lang="en-GB" dirty="0" smtClean="0"/>
              <a:t>question. </a:t>
            </a:r>
            <a:endParaRPr lang="en-GB" dirty="0"/>
          </a:p>
          <a:p>
            <a:pPr lvl="1" indent="-187325"/>
            <a:r>
              <a:rPr lang="en-GB" dirty="0" smtClean="0"/>
              <a:t>Understand </a:t>
            </a:r>
            <a:r>
              <a:rPr lang="en-GB" dirty="0"/>
              <a:t>how your students’ performance compares with Edexcel national </a:t>
            </a:r>
            <a:r>
              <a:rPr lang="en-GB" dirty="0" smtClean="0"/>
              <a:t>averages.</a:t>
            </a:r>
            <a:endParaRPr lang="en-GB" dirty="0"/>
          </a:p>
        </p:txBody>
      </p:sp>
      <p:sp>
        <p:nvSpPr>
          <p:cNvPr id="401" name="Shape 401"/>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37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2493974617"/>
      </p:ext>
    </p:extLst>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09452" y="1623319"/>
            <a:ext cx="4283999" cy="3544988"/>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dirty="0" smtClean="0"/>
              <a:t>Any questions?</a:t>
            </a:r>
            <a:br>
              <a:rPr lang="en-GB" dirty="0" smtClean="0"/>
            </a:br>
            <a:r>
              <a:rPr lang="en-GB" dirty="0" smtClean="0"/>
              <a:t/>
            </a:r>
            <a:br>
              <a:rPr lang="en-GB" dirty="0" smtClean="0"/>
            </a:br>
            <a:r>
              <a:rPr lang="en-GB" dirty="0" smtClean="0"/>
              <a:t>Thank you for attending this event.</a:t>
            </a:r>
            <a:br>
              <a:rPr lang="en-GB" dirty="0" smtClean="0"/>
            </a:br>
            <a:r>
              <a:rPr lang="en-GB" dirty="0" smtClean="0"/>
              <a:t/>
            </a:r>
            <a:br>
              <a:rPr lang="en-GB" dirty="0" smtClean="0"/>
            </a:br>
            <a:r>
              <a:rPr lang="en-GB" sz="1800" i="1" dirty="0" smtClean="0"/>
              <a:t>How did we do?</a:t>
            </a:r>
            <a:br>
              <a:rPr lang="en-GB" sz="1800" i="1" dirty="0" smtClean="0"/>
            </a:br>
            <a:r>
              <a:rPr lang="en-GB" sz="1800" i="1" dirty="0" smtClean="0"/>
              <a:t>Please fill in the </a:t>
            </a:r>
            <a:r>
              <a:rPr lang="en-GB" sz="1800" i="1" dirty="0" smtClean="0">
                <a:solidFill>
                  <a:schemeClr val="tx1"/>
                </a:solidFill>
              </a:rPr>
              <a:t>evaluation form </a:t>
            </a:r>
            <a:r>
              <a:rPr lang="en-GB" sz="1800" i="1" dirty="0" smtClean="0"/>
              <a:t>that you’ll receive via e-mail in a few minutes.</a:t>
            </a:r>
            <a:r>
              <a:rPr lang="en-GB" sz="1800" dirty="0" smtClean="0"/>
              <a:t/>
            </a:r>
            <a:br>
              <a:rPr lang="en-GB" sz="1800" dirty="0" smtClean="0"/>
            </a:br>
            <a:endParaRPr lang="en-GB" sz="1800" b="1" i="0" u="none" strike="noStrike" cap="none" dirty="0">
              <a:solidFill>
                <a:schemeClr val="dk2"/>
              </a:solidFill>
              <a:sym typeface="Times New Roman"/>
            </a:endParaRPr>
          </a:p>
        </p:txBody>
      </p:sp>
    </p:spTree>
    <p:extLst>
      <p:ext uri="{BB962C8B-B14F-4D97-AF65-F5344CB8AC3E}">
        <p14:creationId xmlns:p14="http://schemas.microsoft.com/office/powerpoint/2010/main" val="1589657849"/>
      </p:ext>
    </p:extLst>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Shape 742"/>
          <p:cNvSpPr txBox="1">
            <a:spLocks noGrp="1"/>
          </p:cNvSpPr>
          <p:nvPr>
            <p:ph type="ctrTitle"/>
          </p:nvPr>
        </p:nvSpPr>
        <p:spPr>
          <a:prstGeom prst="rect">
            <a:avLst/>
          </a:prstGeom>
          <a:noFill/>
          <a:ln>
            <a:noFill/>
          </a:ln>
        </p:spPr>
        <p:txBody>
          <a:bodyPr lIns="0" tIns="0" rIns="0" bIns="0" anchor="b" anchorCtr="0">
            <a:noAutofit/>
          </a:bodyPr>
          <a:lstStyle/>
          <a:p>
            <a:pPr marL="0" marR="0" lvl="0" indent="0" algn="ctr" rtl="0">
              <a:lnSpc>
                <a:spcPct val="117647"/>
              </a:lnSpc>
              <a:spcBef>
                <a:spcPts val="0"/>
              </a:spcBef>
              <a:buClr>
                <a:schemeClr val="dk2"/>
              </a:buClr>
              <a:buSzPct val="25000"/>
              <a:buFont typeface="Times New Roman"/>
              <a:buNone/>
            </a:pPr>
            <a:r>
              <a:rPr lang="en-GB" sz="3400" b="1" i="0" u="none" strike="noStrike" cap="none">
                <a:solidFill>
                  <a:schemeClr val="dk2"/>
                </a:solidFill>
                <a:latin typeface="Times New Roman"/>
                <a:ea typeface="Times New Roman"/>
                <a:cs typeface="Times New Roman"/>
                <a:sym typeface="Times New Roman"/>
              </a:rPr>
              <a:t>There’s so much </a:t>
            </a:r>
            <a:br>
              <a:rPr lang="en-GB" sz="3400" b="1" i="0" u="none" strike="noStrike" cap="none">
                <a:solidFill>
                  <a:schemeClr val="dk2"/>
                </a:solidFill>
                <a:latin typeface="Times New Roman"/>
                <a:ea typeface="Times New Roman"/>
                <a:cs typeface="Times New Roman"/>
                <a:sym typeface="Times New Roman"/>
              </a:rPr>
            </a:br>
            <a:r>
              <a:rPr lang="en-GB" sz="3400" b="1" i="0" u="none" strike="noStrike" cap="none">
                <a:solidFill>
                  <a:schemeClr val="dk2"/>
                </a:solidFill>
                <a:latin typeface="Times New Roman"/>
                <a:ea typeface="Times New Roman"/>
                <a:cs typeface="Times New Roman"/>
                <a:sym typeface="Times New Roman"/>
              </a:rPr>
              <a:t>more to learn</a:t>
            </a:r>
          </a:p>
        </p:txBody>
      </p:sp>
      <p:sp>
        <p:nvSpPr>
          <p:cNvPr id="743" name="Shape 743"/>
          <p:cNvSpPr txBox="1">
            <a:spLocks noGrp="1"/>
          </p:cNvSpPr>
          <p:nvPr>
            <p:ph type="body" idx="1"/>
          </p:nvPr>
        </p:nvSpPr>
        <p:spPr>
          <a:prstGeom prst="rect">
            <a:avLst/>
          </a:prstGeom>
          <a:noFill/>
          <a:ln>
            <a:noFill/>
          </a:ln>
        </p:spPr>
        <p:txBody>
          <a:bodyPr lIns="0" tIns="0" rIns="0" bIns="0" anchor="t" anchorCtr="0">
            <a:noAutofit/>
          </a:bodyPr>
          <a:lstStyle/>
          <a:p>
            <a:pPr marL="0" marR="0" lvl="0" indent="0" algn="ctr" rtl="0">
              <a:lnSpc>
                <a:spcPct val="131250"/>
              </a:lnSpc>
              <a:spcBef>
                <a:spcPts val="0"/>
              </a:spcBef>
              <a:spcAft>
                <a:spcPts val="0"/>
              </a:spcAft>
              <a:buClr>
                <a:schemeClr val="lt2"/>
              </a:buClr>
              <a:buSzPct val="25000"/>
              <a:buFont typeface="Arial"/>
              <a:buNone/>
            </a:pPr>
            <a:r>
              <a:rPr lang="en-GB" sz="1600" b="0" i="0" u="none" strike="noStrike" cap="none" dirty="0">
                <a:solidFill>
                  <a:schemeClr val="lt2"/>
                </a:solidFill>
                <a:latin typeface="Arial"/>
                <a:ea typeface="Arial"/>
                <a:cs typeface="Arial"/>
                <a:sym typeface="Arial"/>
              </a:rPr>
              <a:t>Find out more about </a:t>
            </a:r>
            <a:r>
              <a:rPr lang="en-GB" sz="1600" b="0" i="0" u="none" strike="noStrike" cap="none" dirty="0" smtClean="0">
                <a:solidFill>
                  <a:schemeClr val="lt2"/>
                </a:solidFill>
                <a:latin typeface="Arial"/>
                <a:ea typeface="Arial"/>
                <a:cs typeface="Arial"/>
                <a:sym typeface="Arial"/>
              </a:rPr>
              <a:t>our range of events at </a:t>
            </a:r>
          </a:p>
          <a:p>
            <a:pPr lvl="0">
              <a:buSzPct val="25000"/>
            </a:pPr>
            <a:r>
              <a:rPr lang="en-GB" dirty="0">
                <a:hlinkClick r:id="rId3"/>
              </a:rPr>
              <a:t>http://qualifications.pearson.com/training</a:t>
            </a:r>
            <a:endParaRPr lang="en-GB" sz="1600" b="0" i="0" u="none" strike="noStrike" cap="none" dirty="0">
              <a:solidFill>
                <a:schemeClr val="lt2"/>
              </a:solidFill>
              <a:latin typeface="Arial"/>
              <a:ea typeface="Arial"/>
              <a:cs typeface="Arial"/>
              <a:sym typeface="Arial"/>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title"/>
          </p:nvPr>
        </p:nvSpPr>
        <p:spPr>
          <a:xfrm>
            <a:off x="4154896" y="279809"/>
            <a:ext cx="4665253" cy="925520"/>
          </a:xfrm>
          <a:prstGeom prst="rect">
            <a:avLst/>
          </a:prstGeom>
          <a:noFill/>
          <a:ln>
            <a:noFill/>
          </a:ln>
        </p:spPr>
        <p:txBody>
          <a:bodyPr lIns="0" tIns="0" rIns="0" bIns="0" anchor="b" anchorCtr="0">
            <a:noAutofit/>
          </a:bodyPr>
          <a:lstStyle/>
          <a:p>
            <a:pPr lvl="0">
              <a:buSzPct val="25000"/>
            </a:pPr>
            <a:r>
              <a:rPr lang="en-GB" dirty="0" smtClean="0"/>
              <a:t>Aims and Objectives</a:t>
            </a:r>
            <a:endParaRPr lang="en-GB" dirty="0"/>
          </a:p>
        </p:txBody>
      </p:sp>
      <p:sp>
        <p:nvSpPr>
          <p:cNvPr id="250" name="Shape 250"/>
          <p:cNvSpPr txBox="1">
            <a:spLocks noGrp="1"/>
          </p:cNvSpPr>
          <p:nvPr>
            <p:ph type="body" idx="1"/>
          </p:nvPr>
        </p:nvSpPr>
        <p:spPr>
          <a:xfrm>
            <a:off x="4133368" y="1442089"/>
            <a:ext cx="4787608" cy="5090779"/>
          </a:xfrm>
          <a:prstGeom prst="rect">
            <a:avLst/>
          </a:prstGeom>
          <a:noFill/>
          <a:ln>
            <a:noFill/>
          </a:ln>
        </p:spPr>
        <p:txBody>
          <a:bodyPr lIns="0" tIns="0" rIns="0" bIns="0" anchor="t" anchorCtr="0">
            <a:noAutofit/>
          </a:bodyPr>
          <a:lstStyle/>
          <a:p>
            <a:pPr lvl="1">
              <a:spcBef>
                <a:spcPct val="50000"/>
              </a:spcBef>
              <a:defRPr/>
            </a:pPr>
            <a:r>
              <a:rPr lang="en-GB" sz="2400" b="1" dirty="0" smtClean="0">
                <a:solidFill>
                  <a:schemeClr val="bg1">
                    <a:lumMod val="10000"/>
                  </a:schemeClr>
                </a:solidFill>
                <a:latin typeface="Times New Roman"/>
                <a:ea typeface="ＭＳ Ｐゴシック" charset="0"/>
                <a:cs typeface="Times New Roman"/>
              </a:rPr>
              <a:t> Receive </a:t>
            </a:r>
            <a:r>
              <a:rPr lang="en-GB" sz="2400" b="1" dirty="0">
                <a:solidFill>
                  <a:schemeClr val="bg1">
                    <a:lumMod val="10000"/>
                  </a:schemeClr>
                </a:solidFill>
                <a:latin typeface="Times New Roman"/>
                <a:ea typeface="ＭＳ Ｐゴシック" charset="0"/>
                <a:cs typeface="Times New Roman"/>
              </a:rPr>
              <a:t>feedback on national performance of candidates </a:t>
            </a:r>
            <a:r>
              <a:rPr lang="en-GB" sz="2400" b="1" dirty="0" smtClean="0">
                <a:solidFill>
                  <a:schemeClr val="bg1">
                    <a:lumMod val="10000"/>
                  </a:schemeClr>
                </a:solidFill>
                <a:latin typeface="Times New Roman"/>
                <a:ea typeface="ＭＳ Ｐゴシック" charset="0"/>
                <a:cs typeface="Times New Roman"/>
              </a:rPr>
              <a:t>in the </a:t>
            </a:r>
            <a:r>
              <a:rPr lang="en-GB" sz="2400" b="1" dirty="0">
                <a:solidFill>
                  <a:schemeClr val="bg1">
                    <a:lumMod val="10000"/>
                  </a:schemeClr>
                </a:solidFill>
                <a:latin typeface="Times New Roman"/>
                <a:ea typeface="ＭＳ Ｐゴシック" charset="0"/>
                <a:cs typeface="Times New Roman"/>
              </a:rPr>
              <a:t>June </a:t>
            </a:r>
            <a:r>
              <a:rPr lang="en-GB" sz="2400" b="1" dirty="0" smtClean="0">
                <a:solidFill>
                  <a:schemeClr val="bg1">
                    <a:lumMod val="10000"/>
                  </a:schemeClr>
                </a:solidFill>
                <a:latin typeface="Times New Roman"/>
                <a:ea typeface="ＭＳ Ｐゴシック" charset="0"/>
                <a:cs typeface="Times New Roman"/>
              </a:rPr>
              <a:t>2017 </a:t>
            </a:r>
            <a:r>
              <a:rPr lang="en-GB" sz="2400" b="1" dirty="0">
                <a:solidFill>
                  <a:schemeClr val="bg1">
                    <a:lumMod val="10000"/>
                  </a:schemeClr>
                </a:solidFill>
                <a:latin typeface="Times New Roman"/>
                <a:ea typeface="ＭＳ Ｐゴシック" charset="0"/>
                <a:cs typeface="Times New Roman"/>
              </a:rPr>
              <a:t>examination series</a:t>
            </a:r>
          </a:p>
          <a:p>
            <a:pPr lvl="1">
              <a:spcBef>
                <a:spcPct val="50000"/>
              </a:spcBef>
              <a:defRPr/>
            </a:pPr>
            <a:r>
              <a:rPr lang="en-GB" sz="2400" b="1" dirty="0" smtClean="0">
                <a:solidFill>
                  <a:schemeClr val="bg1">
                    <a:lumMod val="10000"/>
                  </a:schemeClr>
                </a:solidFill>
                <a:latin typeface="Times New Roman"/>
                <a:ea typeface="ＭＳ Ｐゴシック" charset="0"/>
                <a:cs typeface="Times New Roman"/>
              </a:rPr>
              <a:t> Consider </a:t>
            </a:r>
            <a:r>
              <a:rPr lang="en-GB" sz="2400" b="1" dirty="0">
                <a:solidFill>
                  <a:schemeClr val="bg1">
                    <a:lumMod val="10000"/>
                  </a:schemeClr>
                </a:solidFill>
                <a:latin typeface="Times New Roman"/>
                <a:ea typeface="ＭＳ Ｐゴシック" charset="0"/>
                <a:cs typeface="Times New Roman"/>
              </a:rPr>
              <a:t>areas where </a:t>
            </a:r>
            <a:r>
              <a:rPr lang="en-GB" sz="2400" b="1" dirty="0" smtClean="0">
                <a:solidFill>
                  <a:schemeClr val="bg1">
                    <a:lumMod val="10000"/>
                  </a:schemeClr>
                </a:solidFill>
                <a:latin typeface="Times New Roman"/>
                <a:ea typeface="ＭＳ Ｐゴシック" charset="0"/>
                <a:cs typeface="Times New Roman"/>
              </a:rPr>
              <a:t>candidates </a:t>
            </a:r>
            <a:r>
              <a:rPr lang="en-GB" sz="2400" b="1" dirty="0">
                <a:solidFill>
                  <a:schemeClr val="bg1">
                    <a:lumMod val="10000"/>
                  </a:schemeClr>
                </a:solidFill>
                <a:latin typeface="Times New Roman"/>
                <a:ea typeface="ＭＳ Ｐゴシック" charset="0"/>
                <a:cs typeface="Times New Roman"/>
              </a:rPr>
              <a:t>underperformed and possible reasons </a:t>
            </a:r>
            <a:r>
              <a:rPr lang="en-GB" sz="2400" b="1" dirty="0" smtClean="0">
                <a:solidFill>
                  <a:schemeClr val="bg1">
                    <a:lumMod val="10000"/>
                  </a:schemeClr>
                </a:solidFill>
                <a:latin typeface="Times New Roman"/>
                <a:ea typeface="ＭＳ Ｐゴシック" charset="0"/>
                <a:cs typeface="Times New Roman"/>
              </a:rPr>
              <a:t>why</a:t>
            </a:r>
          </a:p>
          <a:p>
            <a:pPr lvl="1">
              <a:spcBef>
                <a:spcPct val="50000"/>
              </a:spcBef>
              <a:defRPr/>
            </a:pPr>
            <a:r>
              <a:rPr lang="en-GB" sz="2400" b="1" dirty="0" smtClean="0">
                <a:solidFill>
                  <a:schemeClr val="bg1">
                    <a:lumMod val="10000"/>
                  </a:schemeClr>
                </a:solidFill>
                <a:latin typeface="Times New Roman"/>
                <a:ea typeface="ＭＳ Ｐゴシック" charset="0"/>
                <a:cs typeface="Times New Roman"/>
              </a:rPr>
              <a:t> Marking practice</a:t>
            </a:r>
            <a:endParaRPr lang="en-GB" sz="2400" b="1" dirty="0">
              <a:solidFill>
                <a:schemeClr val="bg1">
                  <a:lumMod val="10000"/>
                </a:schemeClr>
              </a:solidFill>
              <a:latin typeface="Times New Roman"/>
              <a:ea typeface="ＭＳ Ｐゴシック" charset="0"/>
              <a:cs typeface="Times New Roman"/>
            </a:endParaRPr>
          </a:p>
          <a:p>
            <a:pPr lvl="1">
              <a:spcBef>
                <a:spcPct val="50000"/>
              </a:spcBef>
              <a:defRPr/>
            </a:pPr>
            <a:r>
              <a:rPr lang="en-GB" sz="2400" b="1" dirty="0" smtClean="0">
                <a:solidFill>
                  <a:schemeClr val="bg1">
                    <a:lumMod val="10000"/>
                  </a:schemeClr>
                </a:solidFill>
                <a:latin typeface="Times New Roman"/>
                <a:ea typeface="ＭＳ Ｐゴシック" charset="0"/>
                <a:cs typeface="Times New Roman"/>
              </a:rPr>
              <a:t> Address common issues</a:t>
            </a:r>
            <a:endParaRPr lang="en-GB" sz="2400" b="1" dirty="0">
              <a:solidFill>
                <a:schemeClr val="bg1">
                  <a:lumMod val="10000"/>
                </a:schemeClr>
              </a:solidFill>
              <a:latin typeface="Times New Roman"/>
              <a:ea typeface="ＭＳ Ｐゴシック" charset="0"/>
              <a:cs typeface="Times New Roman"/>
            </a:endParaRPr>
          </a:p>
          <a:p>
            <a:pPr lvl="1">
              <a:spcBef>
                <a:spcPct val="50000"/>
              </a:spcBef>
              <a:defRPr/>
            </a:pPr>
            <a:r>
              <a:rPr lang="en-GB" sz="2400" b="1" dirty="0" smtClean="0">
                <a:solidFill>
                  <a:schemeClr val="bg1">
                    <a:lumMod val="10000"/>
                  </a:schemeClr>
                </a:solidFill>
                <a:latin typeface="Times New Roman"/>
                <a:ea typeface="ＭＳ Ｐゴシック" charset="0"/>
                <a:cs typeface="Times New Roman"/>
              </a:rPr>
              <a:t> Have </a:t>
            </a:r>
            <a:r>
              <a:rPr lang="en-GB" sz="2400" b="1" dirty="0">
                <a:solidFill>
                  <a:schemeClr val="bg1">
                    <a:lumMod val="10000"/>
                  </a:schemeClr>
                </a:solidFill>
                <a:latin typeface="Times New Roman"/>
                <a:ea typeface="ＭＳ Ｐゴシック" charset="0"/>
                <a:cs typeface="Times New Roman"/>
              </a:rPr>
              <a:t>the opportunity to ask questions</a:t>
            </a:r>
          </a:p>
          <a:p>
            <a:pPr lvl="0">
              <a:lnSpc>
                <a:spcPct val="100000"/>
              </a:lnSpc>
              <a:spcAft>
                <a:spcPts val="0"/>
              </a:spcAft>
              <a:buClr>
                <a:schemeClr val="dk2"/>
              </a:buClr>
              <a:buSzPct val="25000"/>
            </a:pPr>
            <a:endParaRPr lang="en-GB" b="1" dirty="0">
              <a:solidFill>
                <a:schemeClr val="bg1">
                  <a:lumMod val="10000"/>
                </a:schemeClr>
              </a:solidFill>
            </a:endParaRPr>
          </a:p>
        </p:txBody>
      </p:sp>
      <p:pic>
        <p:nvPicPr>
          <p:cNvPr id="5" name="Picture Placeholder 4"/>
          <p:cNvPicPr>
            <a:picLocks noGrp="1" noChangeAspect="1"/>
          </p:cNvPicPr>
          <p:nvPr>
            <p:ph type="pic" idx="2"/>
          </p:nvPr>
        </p:nvPicPr>
        <p:blipFill>
          <a:blip r:embed="rId3">
            <a:extLst>
              <a:ext uri="{28A0092B-C50C-407E-A947-70E740481C1C}">
                <a14:useLocalDpi xmlns:a14="http://schemas.microsoft.com/office/drawing/2010/main" val="0"/>
              </a:ext>
            </a:extLst>
          </a:blip>
          <a:srcRect l="21736" r="21736"/>
          <a:stretch>
            <a:fillRect/>
          </a:stretch>
        </p:blipFill>
        <p:spPr/>
      </p:pic>
      <p:sp>
        <p:nvSpPr>
          <p:cNvPr id="251" name="Shape 251"/>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i="0" u="none" strike="noStrike" cap="none">
                <a:solidFill>
                  <a:schemeClr val="lt2"/>
                </a:solidFill>
                <a:latin typeface="Arial"/>
                <a:ea typeface="Arial"/>
                <a:cs typeface="Arial"/>
                <a:sym typeface="Arial"/>
              </a:rPr>
              <a:t>4</a:t>
            </a:fld>
            <a:endParaRPr lang="en-GB" sz="800" b="1" i="0" u="none" strike="noStrike" cap="none">
              <a:solidFill>
                <a:schemeClr val="lt2"/>
              </a:solidFill>
              <a:latin typeface="Arial"/>
              <a:ea typeface="Arial"/>
              <a:cs typeface="Arial"/>
              <a:sym typeface="Arial"/>
            </a:endParaRPr>
          </a:p>
        </p:txBody>
      </p:sp>
    </p:spTree>
    <p:extLst>
      <p:ext uri="{BB962C8B-B14F-4D97-AF65-F5344CB8AC3E}">
        <p14:creationId xmlns:p14="http://schemas.microsoft.com/office/powerpoint/2010/main" val="2882597971"/>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prstGeom prst="rect">
            <a:avLst/>
          </a:prstGeom>
          <a:noFill/>
          <a:ln>
            <a:noFill/>
          </a:ln>
        </p:spPr>
        <p:txBody>
          <a:bodyPr lIns="0" tIns="0" rIns="0" bIns="0" anchor="t" anchorCtr="0">
            <a:noAutofit/>
          </a:bodyPr>
          <a:lstStyle/>
          <a:p>
            <a:pPr marL="0" marR="0" lvl="0" indent="0" algn="l" rtl="0">
              <a:lnSpc>
                <a:spcPct val="117647"/>
              </a:lnSpc>
              <a:spcBef>
                <a:spcPts val="0"/>
              </a:spcBef>
              <a:buClr>
                <a:schemeClr val="dk2"/>
              </a:buClr>
              <a:buSzPct val="25000"/>
              <a:buFont typeface="Times New Roman"/>
              <a:buNone/>
            </a:pPr>
            <a:r>
              <a:rPr lang="en-GB" sz="3400" b="1" i="0" u="none" strike="noStrike" cap="none" dirty="0" smtClean="0">
                <a:solidFill>
                  <a:srgbClr val="1F497D"/>
                </a:solidFill>
                <a:latin typeface="Times New Roman"/>
                <a:ea typeface="Times New Roman"/>
                <a:cs typeface="Times New Roman"/>
                <a:sym typeface="Times New Roman"/>
              </a:rPr>
              <a:t>Session Agenda</a:t>
            </a:r>
            <a:endParaRPr lang="en-GB" sz="3400" b="1" i="0" u="none" strike="noStrike" cap="none" dirty="0">
              <a:solidFill>
                <a:srgbClr val="1F497D"/>
              </a:solidFill>
              <a:latin typeface="Times New Roman"/>
              <a:ea typeface="Times New Roman"/>
              <a:cs typeface="Times New Roman"/>
              <a:sym typeface="Times New Roman"/>
            </a:endParaRPr>
          </a:p>
        </p:txBody>
      </p:sp>
      <p:sp>
        <p:nvSpPr>
          <p:cNvPr id="323" name="Shape 323"/>
          <p:cNvSpPr txBox="1">
            <a:spLocks noGrp="1"/>
          </p:cNvSpPr>
          <p:nvPr>
            <p:ph type="body" idx="1"/>
          </p:nvPr>
        </p:nvSpPr>
        <p:spPr>
          <a:xfrm>
            <a:off x="538200" y="1291424"/>
            <a:ext cx="8605800" cy="5566576"/>
          </a:xfrm>
          <a:prstGeom prst="rect">
            <a:avLst/>
          </a:prstGeom>
          <a:noFill/>
          <a:ln>
            <a:noFill/>
          </a:ln>
        </p:spPr>
        <p:txBody>
          <a:bodyPr lIns="0" tIns="0" rIns="0" bIns="0" anchor="t" anchorCtr="0">
            <a:noAutofit/>
          </a:bodyPr>
          <a:lstStyle/>
          <a:p>
            <a:pPr lvl="1">
              <a:spcBef>
                <a:spcPct val="50000"/>
              </a:spcBef>
              <a:defRPr/>
            </a:pPr>
            <a:r>
              <a:rPr lang="en-GB" sz="1600" b="1" i="0" dirty="0" smtClean="0">
                <a:solidFill>
                  <a:schemeClr val="tx2"/>
                </a:solidFill>
                <a:latin typeface="Times New Roman"/>
                <a:cs typeface="Times New Roman"/>
              </a:rPr>
              <a:t>16</a:t>
            </a:r>
            <a:r>
              <a:rPr lang="en-GB" sz="1600" b="1" i="0" dirty="0" smtClean="0">
                <a:solidFill>
                  <a:schemeClr val="tx2"/>
                </a:solidFill>
                <a:latin typeface="Times New Roman"/>
                <a:ea typeface="ＭＳ Ｐゴシック" charset="0"/>
                <a:cs typeface="Times New Roman"/>
              </a:rPr>
              <a:t>.00 </a:t>
            </a:r>
            <a:r>
              <a:rPr lang="en-GB" sz="1600" b="1" i="0" dirty="0">
                <a:solidFill>
                  <a:schemeClr val="tx2"/>
                </a:solidFill>
                <a:latin typeface="Times New Roman"/>
                <a:ea typeface="ＭＳ Ｐゴシック" charset="0"/>
                <a:cs typeface="Times New Roman"/>
              </a:rPr>
              <a:t>Welcome. Your online environment.</a:t>
            </a:r>
          </a:p>
          <a:p>
            <a:pPr lvl="1">
              <a:spcBef>
                <a:spcPct val="50000"/>
              </a:spcBef>
              <a:defRPr/>
            </a:pPr>
            <a:r>
              <a:rPr lang="en-GB" sz="1600" b="1" i="0" dirty="0">
                <a:solidFill>
                  <a:schemeClr val="tx2"/>
                </a:solidFill>
                <a:latin typeface="Times New Roman"/>
                <a:ea typeface="ＭＳ Ｐゴシック" charset="0"/>
                <a:cs typeface="Times New Roman"/>
              </a:rPr>
              <a:t>16</a:t>
            </a:r>
            <a:r>
              <a:rPr lang="en-GB" sz="1600" b="1" i="0" dirty="0" smtClean="0">
                <a:solidFill>
                  <a:schemeClr val="tx2"/>
                </a:solidFill>
                <a:latin typeface="Times New Roman"/>
                <a:ea typeface="ＭＳ Ｐゴシック" charset="0"/>
                <a:cs typeface="Times New Roman"/>
              </a:rPr>
              <a:t>:05 9ET01 Overview</a:t>
            </a:r>
            <a:r>
              <a:rPr lang="en-GB" sz="1600" b="1" i="0" dirty="0">
                <a:solidFill>
                  <a:schemeClr val="tx2"/>
                </a:solidFill>
                <a:latin typeface="Times New Roman"/>
                <a:ea typeface="ＭＳ Ｐゴシック" charset="0"/>
                <a:cs typeface="Times New Roman"/>
              </a:rPr>
              <a:t>.</a:t>
            </a:r>
          </a:p>
          <a:p>
            <a:pPr lvl="1">
              <a:spcBef>
                <a:spcPct val="50000"/>
              </a:spcBef>
              <a:defRPr/>
            </a:pPr>
            <a:r>
              <a:rPr lang="en-GB" sz="1600" b="1" i="0" dirty="0">
                <a:solidFill>
                  <a:schemeClr val="tx2"/>
                </a:solidFill>
                <a:latin typeface="Times New Roman"/>
                <a:ea typeface="ＭＳ Ｐゴシック" charset="0"/>
                <a:cs typeface="Times New Roman"/>
              </a:rPr>
              <a:t>16</a:t>
            </a:r>
            <a:r>
              <a:rPr lang="en-GB" sz="1600" b="1" i="0" dirty="0" smtClean="0">
                <a:solidFill>
                  <a:schemeClr val="tx2"/>
                </a:solidFill>
                <a:latin typeface="Times New Roman"/>
                <a:ea typeface="ＭＳ Ｐゴシック" charset="0"/>
                <a:cs typeface="Times New Roman"/>
              </a:rPr>
              <a:t>:10 Section A: </a:t>
            </a:r>
            <a:r>
              <a:rPr lang="en-GB" sz="1600" b="1" i="0" dirty="0">
                <a:solidFill>
                  <a:schemeClr val="tx2"/>
                </a:solidFill>
                <a:latin typeface="Times New Roman"/>
                <a:ea typeface="ＭＳ Ｐゴシック" charset="0"/>
                <a:cs typeface="Times New Roman"/>
              </a:rPr>
              <a:t>What candidates did well this year and </a:t>
            </a:r>
            <a:r>
              <a:rPr lang="en-GB" sz="1600" b="1" i="0" dirty="0" smtClean="0">
                <a:solidFill>
                  <a:schemeClr val="tx2"/>
                </a:solidFill>
                <a:latin typeface="Times New Roman"/>
                <a:ea typeface="ＭＳ Ｐゴシック" charset="0"/>
                <a:cs typeface="Times New Roman"/>
              </a:rPr>
              <a:t>why</a:t>
            </a:r>
          </a:p>
          <a:p>
            <a:pPr lvl="1">
              <a:spcBef>
                <a:spcPct val="50000"/>
              </a:spcBef>
              <a:defRPr/>
            </a:pPr>
            <a:r>
              <a:rPr lang="en-GB" sz="1600" b="1" i="0" dirty="0" smtClean="0">
                <a:solidFill>
                  <a:schemeClr val="tx2"/>
                </a:solidFill>
                <a:latin typeface="Times New Roman"/>
                <a:ea typeface="ＭＳ Ｐゴシック" charset="0"/>
                <a:cs typeface="Times New Roman"/>
              </a:rPr>
              <a:t>16.20 Section A: </a:t>
            </a:r>
            <a:r>
              <a:rPr lang="en-GB" sz="1600" b="1" i="0" dirty="0">
                <a:solidFill>
                  <a:schemeClr val="tx2"/>
                </a:solidFill>
                <a:latin typeface="Times New Roman"/>
                <a:ea typeface="ＭＳ Ｐゴシック" charset="0"/>
                <a:cs typeface="Times New Roman"/>
              </a:rPr>
              <a:t>What candidates did less well this year and why </a:t>
            </a:r>
            <a:endParaRPr lang="en-GB" sz="1600" b="1" i="0" dirty="0" smtClean="0">
              <a:solidFill>
                <a:schemeClr val="tx2"/>
              </a:solidFill>
              <a:latin typeface="Times New Roman"/>
              <a:ea typeface="ＭＳ Ｐゴシック" charset="0"/>
              <a:cs typeface="Times New Roman"/>
            </a:endParaRPr>
          </a:p>
          <a:p>
            <a:pPr lvl="1">
              <a:spcBef>
                <a:spcPct val="50000"/>
              </a:spcBef>
              <a:defRPr/>
            </a:pPr>
            <a:r>
              <a:rPr lang="en-GB" sz="1600" b="1" i="0" dirty="0" smtClean="0">
                <a:solidFill>
                  <a:schemeClr val="tx2"/>
                </a:solidFill>
                <a:latin typeface="Times New Roman"/>
                <a:ea typeface="ＭＳ Ｐゴシック" charset="0"/>
                <a:cs typeface="Times New Roman"/>
              </a:rPr>
              <a:t>16.30 Marking Activity</a:t>
            </a:r>
          </a:p>
          <a:p>
            <a:pPr lvl="1">
              <a:spcBef>
                <a:spcPct val="50000"/>
              </a:spcBef>
              <a:defRPr/>
            </a:pPr>
            <a:r>
              <a:rPr lang="en-GB" sz="1600" b="1" i="0" dirty="0" smtClean="0">
                <a:solidFill>
                  <a:schemeClr val="tx2"/>
                </a:solidFill>
                <a:latin typeface="Times New Roman"/>
                <a:ea typeface="ＭＳ Ｐゴシック" charset="0"/>
                <a:cs typeface="Times New Roman"/>
              </a:rPr>
              <a:t>16.55 </a:t>
            </a:r>
            <a:r>
              <a:rPr lang="en-GB" sz="1600" b="1" i="0" dirty="0">
                <a:solidFill>
                  <a:schemeClr val="tx2"/>
                </a:solidFill>
                <a:latin typeface="Times New Roman"/>
                <a:ea typeface="ＭＳ Ｐゴシック" charset="0"/>
                <a:cs typeface="Times New Roman"/>
              </a:rPr>
              <a:t>Comfort break.</a:t>
            </a:r>
          </a:p>
          <a:p>
            <a:pPr lvl="1">
              <a:spcBef>
                <a:spcPct val="50000"/>
              </a:spcBef>
              <a:defRPr/>
            </a:pPr>
            <a:r>
              <a:rPr lang="en-GB" sz="1600" b="1" i="0" dirty="0" smtClean="0">
                <a:solidFill>
                  <a:schemeClr val="tx2"/>
                </a:solidFill>
                <a:latin typeface="Times New Roman"/>
                <a:ea typeface="ＭＳ Ｐゴシック" charset="0"/>
                <a:cs typeface="Times New Roman"/>
              </a:rPr>
              <a:t>17.00 Section B: What candidates did well this year and why</a:t>
            </a:r>
          </a:p>
          <a:p>
            <a:pPr lvl="1">
              <a:spcBef>
                <a:spcPct val="50000"/>
              </a:spcBef>
              <a:defRPr/>
            </a:pPr>
            <a:r>
              <a:rPr lang="en-GB" sz="1600" b="1" i="0" dirty="0" smtClean="0">
                <a:solidFill>
                  <a:schemeClr val="tx2"/>
                </a:solidFill>
                <a:latin typeface="Times New Roman"/>
                <a:ea typeface="ＭＳ Ｐゴシック" charset="0"/>
                <a:cs typeface="Times New Roman"/>
              </a:rPr>
              <a:t>17.10 </a:t>
            </a:r>
            <a:r>
              <a:rPr lang="en-GB" sz="1600" b="1" i="0" dirty="0">
                <a:solidFill>
                  <a:schemeClr val="tx2"/>
                </a:solidFill>
                <a:latin typeface="Times New Roman"/>
                <a:ea typeface="ＭＳ Ｐゴシック" charset="0"/>
                <a:cs typeface="Times New Roman"/>
              </a:rPr>
              <a:t>Section </a:t>
            </a:r>
            <a:r>
              <a:rPr lang="en-GB" sz="1600" b="1" i="0" dirty="0" smtClean="0">
                <a:solidFill>
                  <a:schemeClr val="tx2"/>
                </a:solidFill>
                <a:latin typeface="Times New Roman"/>
                <a:ea typeface="ＭＳ Ｐゴシック" charset="0"/>
                <a:cs typeface="Times New Roman"/>
              </a:rPr>
              <a:t>B: </a:t>
            </a:r>
            <a:r>
              <a:rPr lang="en-GB" sz="1600" b="1" i="0" dirty="0">
                <a:solidFill>
                  <a:schemeClr val="tx2"/>
                </a:solidFill>
                <a:latin typeface="Times New Roman"/>
                <a:ea typeface="ＭＳ Ｐゴシック" charset="0"/>
                <a:cs typeface="Times New Roman"/>
              </a:rPr>
              <a:t>What candidates did less well this year and why </a:t>
            </a:r>
            <a:endParaRPr lang="en-GB" sz="1600" b="1" i="0" dirty="0" smtClean="0">
              <a:solidFill>
                <a:schemeClr val="tx2"/>
              </a:solidFill>
              <a:latin typeface="Times New Roman"/>
              <a:ea typeface="ＭＳ Ｐゴシック" charset="0"/>
              <a:cs typeface="Times New Roman"/>
            </a:endParaRPr>
          </a:p>
          <a:p>
            <a:pPr lvl="1">
              <a:spcBef>
                <a:spcPct val="50000"/>
              </a:spcBef>
              <a:defRPr/>
            </a:pPr>
            <a:r>
              <a:rPr lang="en-GB" sz="1600" b="1" i="0" dirty="0" smtClean="0">
                <a:solidFill>
                  <a:schemeClr val="tx2"/>
                </a:solidFill>
                <a:latin typeface="Times New Roman"/>
                <a:ea typeface="ＭＳ Ｐゴシック" charset="0"/>
                <a:cs typeface="Times New Roman"/>
              </a:rPr>
              <a:t>17.20 Marking Activity</a:t>
            </a:r>
          </a:p>
          <a:p>
            <a:pPr lvl="1">
              <a:spcBef>
                <a:spcPct val="50000"/>
              </a:spcBef>
              <a:defRPr/>
            </a:pPr>
            <a:r>
              <a:rPr lang="en-GB" sz="1600" b="1" i="0" dirty="0" smtClean="0">
                <a:solidFill>
                  <a:schemeClr val="tx2"/>
                </a:solidFill>
                <a:latin typeface="Times New Roman"/>
                <a:ea typeface="ＭＳ Ｐゴシック" charset="0"/>
                <a:cs typeface="Times New Roman"/>
              </a:rPr>
              <a:t>17.35 Discussion </a:t>
            </a:r>
            <a:r>
              <a:rPr lang="en-GB" sz="1600" b="1" i="0" dirty="0">
                <a:solidFill>
                  <a:schemeClr val="tx2"/>
                </a:solidFill>
                <a:latin typeface="Times New Roman"/>
                <a:ea typeface="ＭＳ Ｐゴシック" charset="0"/>
                <a:cs typeface="Times New Roman"/>
              </a:rPr>
              <a:t>– common issues, delivery strategies and best practice. </a:t>
            </a:r>
          </a:p>
          <a:p>
            <a:pPr lvl="1">
              <a:spcBef>
                <a:spcPct val="50000"/>
              </a:spcBef>
              <a:defRPr/>
            </a:pPr>
            <a:r>
              <a:rPr lang="en-GB" sz="1600" b="1" i="0" dirty="0">
                <a:solidFill>
                  <a:schemeClr val="tx2"/>
                </a:solidFill>
                <a:latin typeface="Times New Roman"/>
                <a:ea typeface="ＭＳ Ｐゴシック" charset="0"/>
                <a:cs typeface="Times New Roman"/>
              </a:rPr>
              <a:t>18:00  Finish.</a:t>
            </a: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26" name="Shape 32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5</a:t>
            </a:fld>
            <a:endParaRPr lang="en-GB" sz="800" b="1">
              <a:solidFill>
                <a:schemeClr val="lt2"/>
              </a:solidFill>
              <a:latin typeface="Arial"/>
              <a:ea typeface="Arial"/>
              <a:cs typeface="Arial"/>
              <a:sym typeface="Arial"/>
            </a:endParaRPr>
          </a:p>
        </p:txBody>
      </p:sp>
      <p:sp>
        <p:nvSpPr>
          <p:cNvPr id="328" name="Shape 328"/>
          <p:cNvSpPr txBox="1"/>
          <p:nvPr/>
        </p:nvSpPr>
        <p:spPr>
          <a:xfrm>
            <a:off x="6271607" y="1590675"/>
            <a:ext cx="2247410" cy="230832"/>
          </a:xfrm>
          <a:prstGeom prst="rect">
            <a:avLst/>
          </a:prstGeom>
          <a:noFill/>
          <a:ln>
            <a:noFill/>
          </a:ln>
        </p:spPr>
        <p:txBody>
          <a:bodyPr lIns="0" tIns="0" rIns="0" bIns="0" anchor="t" anchorCtr="0">
            <a:noAutofit/>
          </a:bodyPr>
          <a:lstStyle/>
          <a:p>
            <a:pPr marL="0" marR="0" lvl="0" indent="0" algn="r" rtl="0">
              <a:lnSpc>
                <a:spcPct val="128571"/>
              </a:lnSpc>
              <a:spcBef>
                <a:spcPts val="0"/>
              </a:spcBef>
              <a:buSzPct val="25000"/>
              <a:buNone/>
            </a:pPr>
            <a:endParaRPr lang="en-GB" sz="7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152405850"/>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2" name="Title 1"/>
          <p:cNvSpPr>
            <a:spLocks noGrp="1"/>
          </p:cNvSpPr>
          <p:nvPr>
            <p:ph type="title"/>
          </p:nvPr>
        </p:nvSpPr>
        <p:spPr/>
        <p:txBody>
          <a:bodyPr/>
          <a:lstStyle/>
          <a:p>
            <a:r>
              <a:rPr lang="en-GB" dirty="0"/>
              <a:t>GCE English Literature</a:t>
            </a:r>
            <a:br>
              <a:rPr lang="en-GB" dirty="0"/>
            </a:br>
            <a:r>
              <a:rPr lang="en-GB" dirty="0"/>
              <a:t>Assessment Objectives</a:t>
            </a:r>
            <a:br>
              <a:rPr lang="en-GB" dirty="0"/>
            </a:br>
            <a:endParaRPr lang="en-GB" dirty="0"/>
          </a:p>
        </p:txBody>
      </p:sp>
      <p:sp>
        <p:nvSpPr>
          <p:cNvPr id="3" name="Text Placeholder 2"/>
          <p:cNvSpPr>
            <a:spLocks noGrp="1"/>
          </p:cNvSpPr>
          <p:nvPr>
            <p:ph type="body" idx="1"/>
          </p:nvPr>
        </p:nvSpPr>
        <p:spPr>
          <a:xfrm>
            <a:off x="541337" y="1906680"/>
            <a:ext cx="6059487" cy="3171825"/>
          </a:xfrm>
        </p:spPr>
        <p:txBody>
          <a:bodyPr/>
          <a:lstStyle/>
          <a:p>
            <a:r>
              <a:rPr lang="en-GB" dirty="0"/>
              <a:t>AO1</a:t>
            </a:r>
          </a:p>
          <a:p>
            <a:r>
              <a:rPr lang="en-GB" dirty="0"/>
              <a:t>Articulate informed, personal and creative responses to literary texts, using associated concepts and terminology, and coherent, accurate written expression</a:t>
            </a:r>
          </a:p>
          <a:p>
            <a:r>
              <a:rPr lang="en-GB" dirty="0"/>
              <a:t>AO2</a:t>
            </a:r>
          </a:p>
          <a:p>
            <a:r>
              <a:rPr lang="en-GB" dirty="0"/>
              <a:t>Analyse ways in which meanings are shaped in literary texts</a:t>
            </a:r>
          </a:p>
          <a:p>
            <a:r>
              <a:rPr lang="en-GB" dirty="0"/>
              <a:t>AO3</a:t>
            </a:r>
          </a:p>
          <a:p>
            <a:r>
              <a:rPr lang="en-GB" dirty="0"/>
              <a:t>Demonstrate understanding of the significance and influence of the contexts in which literary texts are written and received</a:t>
            </a:r>
          </a:p>
          <a:p>
            <a:r>
              <a:rPr lang="en-GB" dirty="0"/>
              <a:t>AO4</a:t>
            </a:r>
          </a:p>
          <a:p>
            <a:r>
              <a:rPr lang="en-GB" dirty="0"/>
              <a:t>Explore connections across literary texts</a:t>
            </a:r>
          </a:p>
          <a:p>
            <a:r>
              <a:rPr lang="en-GB" dirty="0"/>
              <a:t>AO5</a:t>
            </a:r>
          </a:p>
          <a:p>
            <a:r>
              <a:rPr lang="en-GB" dirty="0"/>
              <a:t>Explore literary texts informed by different interpretations</a:t>
            </a:r>
          </a:p>
          <a:p>
            <a:endParaRPr lang="en-GB" dirty="0"/>
          </a:p>
        </p:txBody>
      </p:sp>
      <p:sp>
        <p:nvSpPr>
          <p:cNvPr id="457" name="Shape 457"/>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6</a:t>
            </a:fld>
            <a:endParaRPr lang="en-GB" sz="800" b="1">
              <a:solidFill>
                <a:schemeClr val="lt2"/>
              </a:solidFill>
              <a:latin typeface="Arial"/>
              <a:ea typeface="Arial"/>
              <a:cs typeface="Arial"/>
              <a:sym typeface="Arial"/>
            </a:endParaRPr>
          </a:p>
        </p:txBody>
      </p:sp>
      <p:sp>
        <p:nvSpPr>
          <p:cNvPr id="11" name="TextBox 10"/>
          <p:cNvSpPr txBox="1"/>
          <p:nvPr/>
        </p:nvSpPr>
        <p:spPr>
          <a:xfrm>
            <a:off x="0" y="1355995"/>
            <a:ext cx="9144000" cy="677108"/>
          </a:xfrm>
          <a:prstGeom prst="rect">
            <a:avLst/>
          </a:prstGeom>
          <a:noFill/>
        </p:spPr>
        <p:txBody>
          <a:bodyPr wrap="square" rtlCol="0">
            <a:spAutoFit/>
          </a:bodyPr>
          <a:lstStyle/>
          <a:p>
            <a:pPr fontAlgn="base"/>
            <a:endParaRPr lang="en-US" sz="2400" dirty="0">
              <a:solidFill>
                <a:schemeClr val="tx2"/>
              </a:solidFill>
              <a:latin typeface="Times New Roman"/>
              <a:cs typeface="Times New Roman"/>
            </a:endParaRPr>
          </a:p>
          <a:p>
            <a:endParaRPr lang="en-US" dirty="0"/>
          </a:p>
        </p:txBody>
      </p:sp>
    </p:spTree>
    <p:extLst>
      <p:ext uri="{BB962C8B-B14F-4D97-AF65-F5344CB8AC3E}">
        <p14:creationId xmlns:p14="http://schemas.microsoft.com/office/powerpoint/2010/main" val="320020165"/>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smtClean="0">
                <a:solidFill>
                  <a:srgbClr val="1F497D"/>
                </a:solidFill>
                <a:latin typeface="Times New Roman"/>
                <a:cs typeface="Times New Roman"/>
              </a:rPr>
              <a:t>9ET01 Overview of Assessment</a:t>
            </a:r>
            <a:r>
              <a:rPr lang="en-US" dirty="0" smtClean="0">
                <a:solidFill>
                  <a:schemeClr val="tx2"/>
                </a:solidFill>
              </a:rPr>
              <a:t/>
            </a:r>
            <a:br>
              <a:rPr lang="en-US" dirty="0" smtClean="0">
                <a:solidFill>
                  <a:schemeClr val="tx2"/>
                </a:solidFill>
              </a:rPr>
            </a:br>
            <a:r>
              <a:rPr lang="en-US" dirty="0" smtClean="0">
                <a:solidFill>
                  <a:schemeClr val="tx2"/>
                </a:solidFill>
              </a:rPr>
              <a:t/>
            </a:r>
            <a:br>
              <a:rPr lang="en-US" dirty="0" smtClean="0">
                <a:solidFill>
                  <a:schemeClr val="tx2"/>
                </a:solidFill>
              </a:rPr>
            </a:br>
            <a:endParaRPr lang="en-US" dirty="0">
              <a:solidFill>
                <a:schemeClr val="tx2"/>
              </a:solidFill>
            </a:endParaRPr>
          </a:p>
        </p:txBody>
      </p:sp>
      <p:sp>
        <p:nvSpPr>
          <p:cNvPr id="9" name="Text Placeholder 8"/>
          <p:cNvSpPr>
            <a:spLocks noGrp="1"/>
          </p:cNvSpPr>
          <p:nvPr>
            <p:ph type="body" idx="1"/>
          </p:nvPr>
        </p:nvSpPr>
        <p:spPr/>
        <p:txBody>
          <a:bodyPr>
            <a:normAutofit fontScale="77500" lnSpcReduction="20000"/>
          </a:bodyPr>
          <a:lstStyle/>
          <a:p>
            <a:pPr lvl="0" fontAlgn="base">
              <a:lnSpc>
                <a:spcPct val="100000"/>
              </a:lnSpc>
              <a:spcBef>
                <a:spcPct val="0"/>
              </a:spcBef>
              <a:spcAft>
                <a:spcPct val="0"/>
              </a:spcAft>
              <a:buClrTx/>
              <a:buSzTx/>
            </a:pPr>
            <a:endParaRPr lang="en-GB" altLang="en-US" sz="2800" dirty="0" smtClean="0">
              <a:solidFill>
                <a:srgbClr val="1F497D"/>
              </a:solidFill>
              <a:latin typeface="Times New Roman"/>
              <a:ea typeface="MS PGothic" pitchFamily="34" charset="-128"/>
              <a:cs typeface="Times New Roman"/>
            </a:endParaRPr>
          </a:p>
          <a:p>
            <a:pPr lvl="0" fontAlgn="base">
              <a:lnSpc>
                <a:spcPct val="100000"/>
              </a:lnSpc>
              <a:spcBef>
                <a:spcPct val="0"/>
              </a:spcBef>
              <a:spcAft>
                <a:spcPct val="0"/>
              </a:spcAft>
              <a:buClrTx/>
              <a:buSzTx/>
            </a:pPr>
            <a:r>
              <a:rPr lang="en-GB" altLang="en-US" sz="2800" dirty="0" smtClean="0">
                <a:solidFill>
                  <a:srgbClr val="1F497D"/>
                </a:solidFill>
                <a:latin typeface="Times New Roman"/>
                <a:ea typeface="MS PGothic" pitchFamily="34" charset="-128"/>
                <a:cs typeface="Times New Roman"/>
              </a:rPr>
              <a:t>Paper </a:t>
            </a:r>
            <a:r>
              <a:rPr lang="en-GB" altLang="en-US" sz="2800" dirty="0">
                <a:solidFill>
                  <a:srgbClr val="1F497D"/>
                </a:solidFill>
                <a:latin typeface="Times New Roman"/>
                <a:ea typeface="MS PGothic" pitchFamily="34" charset="-128"/>
                <a:cs typeface="Times New Roman"/>
              </a:rPr>
              <a:t>length: 2 hours and 15 minutes</a:t>
            </a:r>
          </a:p>
          <a:p>
            <a:pPr lvl="0" fontAlgn="base">
              <a:lnSpc>
                <a:spcPct val="100000"/>
              </a:lnSpc>
              <a:spcBef>
                <a:spcPct val="0"/>
              </a:spcBef>
              <a:spcAft>
                <a:spcPct val="0"/>
              </a:spcAft>
              <a:buClrTx/>
              <a:buSzTx/>
            </a:pPr>
            <a:endParaRPr lang="en-GB" altLang="en-US" sz="2800" dirty="0">
              <a:solidFill>
                <a:srgbClr val="1F497D"/>
              </a:solidFill>
              <a:latin typeface="Times New Roman"/>
              <a:ea typeface="MS PGothic" pitchFamily="34" charset="-128"/>
              <a:cs typeface="Times New Roman"/>
            </a:endParaRPr>
          </a:p>
          <a:p>
            <a:pPr marL="0" lvl="0" indent="0" fontAlgn="base">
              <a:lnSpc>
                <a:spcPct val="100000"/>
              </a:lnSpc>
              <a:spcBef>
                <a:spcPct val="0"/>
              </a:spcBef>
              <a:spcAft>
                <a:spcPct val="0"/>
              </a:spcAft>
              <a:buClrTx/>
              <a:buSzTx/>
              <a:buNone/>
            </a:pPr>
            <a:r>
              <a:rPr lang="en-GB" altLang="en-US" sz="2800" dirty="0">
                <a:solidFill>
                  <a:srgbClr val="1F497D"/>
                </a:solidFill>
                <a:latin typeface="Times New Roman"/>
                <a:ea typeface="MS PGothic" pitchFamily="34" charset="-128"/>
                <a:cs typeface="Times New Roman"/>
              </a:rPr>
              <a:t>Section A: </a:t>
            </a:r>
            <a:r>
              <a:rPr lang="en-GB" altLang="en-US" sz="2800" b="1" dirty="0">
                <a:solidFill>
                  <a:srgbClr val="1F497D"/>
                </a:solidFill>
                <a:latin typeface="Times New Roman"/>
                <a:ea typeface="MS PGothic" pitchFamily="34" charset="-128"/>
                <a:cs typeface="Times New Roman"/>
              </a:rPr>
              <a:t>Shakespeare</a:t>
            </a:r>
          </a:p>
          <a:p>
            <a:pPr lvl="0" fontAlgn="base">
              <a:lnSpc>
                <a:spcPct val="100000"/>
              </a:lnSpc>
              <a:spcBef>
                <a:spcPct val="0"/>
              </a:spcBef>
              <a:spcAft>
                <a:spcPct val="0"/>
              </a:spcAft>
              <a:buClrTx/>
              <a:buSzTx/>
            </a:pPr>
            <a:r>
              <a:rPr lang="en-GB" altLang="en-US" sz="2800" dirty="0">
                <a:solidFill>
                  <a:srgbClr val="1F497D"/>
                </a:solidFill>
                <a:latin typeface="Times New Roman"/>
                <a:ea typeface="MS PGothic" pitchFamily="34" charset="-128"/>
                <a:cs typeface="Times New Roman"/>
              </a:rPr>
              <a:t>One essay question from a choice of two on the studied Shakespeare text. (AO1, AO2, AO3, AO5 assessed)</a:t>
            </a:r>
          </a:p>
          <a:p>
            <a:pPr lvl="0" fontAlgn="base">
              <a:lnSpc>
                <a:spcPct val="100000"/>
              </a:lnSpc>
              <a:spcBef>
                <a:spcPct val="0"/>
              </a:spcBef>
              <a:spcAft>
                <a:spcPct val="0"/>
              </a:spcAft>
              <a:buClrTx/>
              <a:buSzTx/>
            </a:pPr>
            <a:endParaRPr lang="en-GB" altLang="en-US" sz="2800" dirty="0">
              <a:solidFill>
                <a:srgbClr val="1F497D"/>
              </a:solidFill>
              <a:latin typeface="Times New Roman"/>
              <a:ea typeface="MS PGothic" pitchFamily="34" charset="-128"/>
              <a:cs typeface="Times New Roman"/>
            </a:endParaRPr>
          </a:p>
          <a:p>
            <a:pPr marL="0" lvl="0" indent="0" fontAlgn="base">
              <a:lnSpc>
                <a:spcPct val="100000"/>
              </a:lnSpc>
              <a:spcBef>
                <a:spcPct val="0"/>
              </a:spcBef>
              <a:spcAft>
                <a:spcPct val="0"/>
              </a:spcAft>
              <a:buClrTx/>
              <a:buSzTx/>
              <a:buNone/>
            </a:pPr>
            <a:r>
              <a:rPr lang="en-GB" altLang="en-US" sz="2800" dirty="0">
                <a:solidFill>
                  <a:srgbClr val="1F497D"/>
                </a:solidFill>
                <a:latin typeface="Times New Roman"/>
                <a:ea typeface="MS PGothic" pitchFamily="34" charset="-128"/>
                <a:cs typeface="Times New Roman"/>
              </a:rPr>
              <a:t>Section B: </a:t>
            </a:r>
            <a:r>
              <a:rPr lang="en-GB" altLang="en-US" sz="2800" b="1">
                <a:solidFill>
                  <a:srgbClr val="1F497D"/>
                </a:solidFill>
                <a:latin typeface="Times New Roman"/>
                <a:ea typeface="MS PGothic" pitchFamily="34" charset="-128"/>
                <a:cs typeface="Times New Roman"/>
              </a:rPr>
              <a:t>Other </a:t>
            </a:r>
            <a:r>
              <a:rPr lang="en-GB" altLang="en-US" sz="2800" b="1" smtClean="0">
                <a:solidFill>
                  <a:srgbClr val="1F497D"/>
                </a:solidFill>
                <a:latin typeface="Times New Roman"/>
                <a:ea typeface="MS PGothic" pitchFamily="34" charset="-128"/>
                <a:cs typeface="Times New Roman"/>
              </a:rPr>
              <a:t>Drama</a:t>
            </a:r>
            <a:endParaRPr lang="en-GB" altLang="en-US" sz="2800" b="1" dirty="0">
              <a:solidFill>
                <a:srgbClr val="1F497D"/>
              </a:solidFill>
              <a:latin typeface="Times New Roman"/>
              <a:ea typeface="MS PGothic" pitchFamily="34" charset="-128"/>
              <a:cs typeface="Times New Roman"/>
            </a:endParaRPr>
          </a:p>
          <a:p>
            <a:pPr lvl="0" fontAlgn="base">
              <a:lnSpc>
                <a:spcPct val="100000"/>
              </a:lnSpc>
              <a:spcBef>
                <a:spcPct val="0"/>
              </a:spcBef>
              <a:spcAft>
                <a:spcPct val="0"/>
              </a:spcAft>
              <a:buClrTx/>
              <a:buSzTx/>
            </a:pPr>
            <a:r>
              <a:rPr lang="en-GB" altLang="en-US" sz="2800" dirty="0">
                <a:solidFill>
                  <a:srgbClr val="1F497D"/>
                </a:solidFill>
                <a:latin typeface="Times New Roman"/>
                <a:ea typeface="MS PGothic" pitchFamily="34" charset="-128"/>
                <a:cs typeface="Times New Roman"/>
              </a:rPr>
              <a:t>One essay question from a choice of two on the studied drama text. (AO1, AO2, AO3 assessed)</a:t>
            </a:r>
          </a:p>
          <a:p>
            <a:endParaRPr lang="en-US" dirty="0"/>
          </a:p>
        </p:txBody>
      </p:sp>
      <p:sp>
        <p:nvSpPr>
          <p:cNvPr id="10" name="Slide Number Placeholder 9"/>
          <p:cNvSpPr>
            <a:spLocks noGrp="1"/>
          </p:cNvSpPr>
          <p:nvPr>
            <p:ph type="sldNum" idx="12"/>
          </p:nvPr>
        </p:nvSpPr>
        <p:spPr>
          <a:prstGeom prst="rect">
            <a:avLst/>
          </a:prstGeom>
        </p:spPr>
        <p:txBody>
          <a:bodyPr/>
          <a:lstStyle/>
          <a:p>
            <a:pPr marL="0" marR="0" lvl="0" indent="0" algn="l" rtl="0">
              <a:spcBef>
                <a:spcPts val="0"/>
              </a:spcBef>
              <a:buSzPct val="25000"/>
              <a:buNone/>
            </a:pPr>
            <a:fld id="{00000000-1234-1234-1234-123412341234}" type="slidenum">
              <a:rPr lang="en-GB" sz="800" b="1" smtClean="0">
                <a:solidFill>
                  <a:schemeClr val="lt2"/>
                </a:solidFill>
                <a:latin typeface="Arial"/>
                <a:ea typeface="Arial"/>
                <a:cs typeface="Arial"/>
                <a:sym typeface="Arial"/>
              </a:rPr>
              <a:t>7</a:t>
            </a:fld>
            <a:endParaRPr lang="en-GB" sz="800" b="1">
              <a:solidFill>
                <a:schemeClr val="lt2"/>
              </a:solidFill>
              <a:latin typeface="Arial"/>
              <a:ea typeface="Arial"/>
              <a:cs typeface="Arial"/>
              <a:sym typeface="Arial"/>
            </a:endParaRPr>
          </a:p>
        </p:txBody>
      </p:sp>
    </p:spTree>
    <p:extLst>
      <p:ext uri="{BB962C8B-B14F-4D97-AF65-F5344CB8AC3E}">
        <p14:creationId xmlns:p14="http://schemas.microsoft.com/office/powerpoint/2010/main" val="1935496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ctrTitle"/>
          </p:nvPr>
        </p:nvSpPr>
        <p:spPr>
          <a:xfrm>
            <a:off x="2430000" y="2496753"/>
            <a:ext cx="4437418" cy="2324563"/>
          </a:xfrm>
          <a:prstGeom prst="rect">
            <a:avLst/>
          </a:prstGeom>
          <a:noFill/>
          <a:ln>
            <a:noFill/>
          </a:ln>
        </p:spPr>
        <p:txBody>
          <a:bodyPr lIns="0" tIns="0" rIns="0" bIns="0" anchor="ctr" anchorCtr="0">
            <a:noAutofit/>
          </a:bodyPr>
          <a:lstStyle/>
          <a:p>
            <a:pPr marL="0" marR="0" lvl="0" indent="0" algn="ctr" rtl="0">
              <a:lnSpc>
                <a:spcPct val="105882"/>
              </a:lnSpc>
              <a:spcBef>
                <a:spcPts val="0"/>
              </a:spcBef>
              <a:buClr>
                <a:schemeClr val="dk2"/>
              </a:buClr>
              <a:buSzPct val="25000"/>
              <a:buFont typeface="Times New Roman"/>
              <a:buNone/>
            </a:pPr>
            <a:r>
              <a:rPr lang="en-GB" sz="3400" b="1" i="0" u="none" strike="noStrike" cap="none" dirty="0" smtClean="0">
                <a:solidFill>
                  <a:schemeClr val="tx2"/>
                </a:solidFill>
                <a:latin typeface="Times New Roman"/>
                <a:ea typeface="Times New Roman"/>
                <a:cs typeface="Times New Roman"/>
                <a:sym typeface="Times New Roman"/>
              </a:rPr>
              <a:t>Where students performed well in Section A</a:t>
            </a:r>
            <a:endParaRPr lang="en-GB" sz="3400" b="1" i="0" u="none" strike="noStrike" cap="none" dirty="0">
              <a:solidFill>
                <a:schemeClr val="tx2"/>
              </a:solidFill>
              <a:latin typeface="Times New Roman"/>
              <a:ea typeface="Times New Roman"/>
              <a:cs typeface="Times New Roman"/>
              <a:sym typeface="Times New Roman"/>
            </a:endParaRPr>
          </a:p>
        </p:txBody>
      </p:sp>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539997" y="418050"/>
            <a:ext cx="7254174" cy="848775"/>
          </a:xfrm>
          <a:prstGeom prst="rect">
            <a:avLst/>
          </a:prstGeom>
          <a:noFill/>
          <a:ln>
            <a:noFill/>
          </a:ln>
        </p:spPr>
        <p:txBody>
          <a:bodyPr lIns="0" tIns="0" rIns="0" bIns="0" anchor="t" anchorCtr="0">
            <a:noAutofit/>
          </a:bodyPr>
          <a:lstStyle/>
          <a:p>
            <a:pPr lvl="0">
              <a:buSzPct val="25000"/>
            </a:pPr>
            <a:r>
              <a:rPr lang="en-GB" sz="3400" b="1" i="0" u="none" strike="noStrike" cap="none" dirty="0" smtClean="0">
                <a:solidFill>
                  <a:schemeClr val="dk2"/>
                </a:solidFill>
                <a:latin typeface="Times New Roman"/>
                <a:ea typeface="Times New Roman"/>
                <a:cs typeface="Times New Roman"/>
                <a:sym typeface="Times New Roman"/>
              </a:rPr>
              <a:t>High Level Response: AO1</a:t>
            </a:r>
            <a:br>
              <a:rPr lang="en-GB" sz="3400" b="1" i="0" u="none" strike="noStrike" cap="none" dirty="0" smtClean="0">
                <a:solidFill>
                  <a:schemeClr val="dk2"/>
                </a:solidFill>
                <a:latin typeface="Times New Roman"/>
                <a:ea typeface="Times New Roman"/>
                <a:cs typeface="Times New Roman"/>
                <a:sym typeface="Times New Roman"/>
              </a:rPr>
            </a:br>
            <a:r>
              <a:rPr lang="en-GB" sz="3400" b="1" i="0" u="none" strike="noStrike" cap="none" dirty="0" smtClean="0">
                <a:solidFill>
                  <a:schemeClr val="dk2"/>
                </a:solidFill>
                <a:latin typeface="Times New Roman"/>
                <a:ea typeface="Times New Roman"/>
                <a:cs typeface="Times New Roman"/>
                <a:sym typeface="Times New Roman"/>
              </a:rPr>
              <a:t> </a:t>
            </a:r>
            <a:endParaRPr lang="en-GB" sz="3400" b="1" i="0" u="none" strike="noStrike" cap="none" dirty="0">
              <a:solidFill>
                <a:schemeClr val="dk2"/>
              </a:solidFill>
              <a:latin typeface="Times New Roman"/>
              <a:ea typeface="Times New Roman"/>
              <a:cs typeface="Times New Roman"/>
              <a:sym typeface="Times New Roman"/>
            </a:endParaRPr>
          </a:p>
        </p:txBody>
      </p:sp>
      <p:sp>
        <p:nvSpPr>
          <p:cNvPr id="363" name="Shape 363"/>
          <p:cNvSpPr txBox="1">
            <a:spLocks noGrp="1"/>
          </p:cNvSpPr>
          <p:nvPr>
            <p:ph type="body" idx="1"/>
          </p:nvPr>
        </p:nvSpPr>
        <p:spPr>
          <a:xfrm>
            <a:off x="516671" y="1183804"/>
            <a:ext cx="8352848" cy="5316363"/>
          </a:xfrm>
          <a:prstGeom prst="rect">
            <a:avLst/>
          </a:prstGeom>
          <a:noFill/>
          <a:ln>
            <a:noFill/>
          </a:ln>
        </p:spPr>
        <p:txBody>
          <a:bodyPr lIns="0" tIns="0" rIns="0" bIns="0" anchor="t" anchorCtr="0">
            <a:noAutofit/>
          </a:bodyPr>
          <a:lstStyle/>
          <a:p>
            <a:r>
              <a:rPr lang="en-GB" sz="2800" dirty="0">
                <a:solidFill>
                  <a:schemeClr val="tx2"/>
                </a:solidFill>
                <a:latin typeface="Times New Roman"/>
                <a:cs typeface="Times New Roman"/>
              </a:rPr>
              <a:t> </a:t>
            </a:r>
          </a:p>
          <a:p>
            <a:r>
              <a:rPr lang="en-GB" sz="2800" b="1" i="1" dirty="0" err="1">
                <a:solidFill>
                  <a:schemeClr val="tx2"/>
                </a:solidFill>
                <a:latin typeface="Times New Roman"/>
                <a:cs typeface="Times New Roman"/>
              </a:rPr>
              <a:t>Iago</a:t>
            </a:r>
            <a:r>
              <a:rPr lang="en-GB" sz="2800" b="1" i="1" dirty="0">
                <a:solidFill>
                  <a:schemeClr val="tx2"/>
                </a:solidFill>
                <a:latin typeface="Times New Roman"/>
                <a:cs typeface="Times New Roman"/>
              </a:rPr>
              <a:t> could be said to serve as a catalyst for Othello’s hamartia, jealousy, which means he is instrumental in driving the tragic plot of the play. Furthermore, </a:t>
            </a:r>
            <a:r>
              <a:rPr lang="en-GB" sz="2800" b="1" i="1" dirty="0" err="1">
                <a:solidFill>
                  <a:schemeClr val="tx2"/>
                </a:solidFill>
                <a:latin typeface="Times New Roman"/>
                <a:cs typeface="Times New Roman"/>
              </a:rPr>
              <a:t>Iago</a:t>
            </a:r>
            <a:r>
              <a:rPr lang="en-GB" sz="2800" b="1" i="1" dirty="0">
                <a:solidFill>
                  <a:schemeClr val="tx2"/>
                </a:solidFill>
                <a:latin typeface="Times New Roman"/>
                <a:cs typeface="Times New Roman"/>
              </a:rPr>
              <a:t> might be used by Shakespeare, through his relationship with Othello, to convey the racial attitudes of the Jacobean era, as well as the conflict between social classes in the strict hierarchy of Jacobean Venice.</a:t>
            </a:r>
            <a:endParaRPr lang="en-GB" sz="2800" dirty="0">
              <a:solidFill>
                <a:schemeClr val="tx2"/>
              </a:solidFill>
              <a:latin typeface="Times New Roman"/>
              <a:cs typeface="Times New Roman"/>
            </a:endParaRPr>
          </a:p>
          <a:p>
            <a:pPr marL="0" marR="0" lvl="0" indent="0" algn="l" rtl="0">
              <a:lnSpc>
                <a:spcPct val="118750"/>
              </a:lnSpc>
              <a:spcBef>
                <a:spcPts val="0"/>
              </a:spcBef>
              <a:spcAft>
                <a:spcPts val="0"/>
              </a:spcAft>
              <a:buClr>
                <a:schemeClr val="dk1"/>
              </a:buClr>
              <a:buSzPct val="25000"/>
              <a:buFont typeface="Arial"/>
              <a:buNone/>
            </a:pPr>
            <a:endParaRPr sz="1600" b="0" i="0" u="none" strike="noStrike" cap="none" dirty="0">
              <a:solidFill>
                <a:srgbClr val="000000"/>
              </a:solidFill>
              <a:latin typeface="Arial"/>
              <a:ea typeface="Arial"/>
              <a:cs typeface="Arial"/>
              <a:sym typeface="Arial"/>
            </a:endParaRPr>
          </a:p>
        </p:txBody>
      </p:sp>
      <p:sp>
        <p:nvSpPr>
          <p:cNvPr id="366" name="Shape 366"/>
          <p:cNvSpPr txBox="1">
            <a:spLocks noGrp="1"/>
          </p:cNvSpPr>
          <p:nvPr>
            <p:ph type="sldNum" idx="12"/>
          </p:nvPr>
        </p:nvSpPr>
        <p:spPr>
          <a:prstGeom prst="rect">
            <a:avLst/>
          </a:prstGeom>
          <a:noFill/>
          <a:ln>
            <a:noFill/>
          </a:ln>
        </p:spPr>
        <p:txBody>
          <a:bodyPr lIns="0" tIns="0" rIns="0" bIns="0" anchor="ctr" anchorCtr="0">
            <a:noAutofit/>
          </a:bodyPr>
          <a:lstStyle/>
          <a:p>
            <a:pPr marL="0" marR="0" lvl="0" indent="0" algn="l" rtl="0">
              <a:spcBef>
                <a:spcPts val="0"/>
              </a:spcBef>
              <a:buSzPct val="25000"/>
              <a:buNone/>
            </a:pPr>
            <a:fld id="{00000000-1234-1234-1234-123412341234}" type="slidenum">
              <a:rPr lang="en-GB" sz="800" b="1">
                <a:solidFill>
                  <a:schemeClr val="lt2"/>
                </a:solidFill>
                <a:latin typeface="Arial"/>
                <a:ea typeface="Arial"/>
                <a:cs typeface="Arial"/>
                <a:sym typeface="Arial"/>
              </a:rPr>
              <a:t>9</a:t>
            </a:fld>
            <a:endParaRPr lang="en-GB" sz="800" b="1">
              <a:solidFill>
                <a:schemeClr val="lt2"/>
              </a:solidFill>
              <a:latin typeface="Arial"/>
              <a:ea typeface="Arial"/>
              <a:cs typeface="Arial"/>
              <a:sym typeface="Arial"/>
            </a:endParaRPr>
          </a:p>
        </p:txBody>
      </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Pearson">
  <a:themeElements>
    <a:clrScheme name="Pearson colors">
      <a:dk1>
        <a:srgbClr val="000000"/>
      </a:dk1>
      <a:lt1>
        <a:srgbClr val="D4EAE4"/>
      </a:lt1>
      <a:dk2>
        <a:srgbClr val="007FA3"/>
      </a:dk2>
      <a:lt2>
        <a:srgbClr val="003057"/>
      </a:lt2>
      <a:accent1>
        <a:srgbClr val="D2DB0E"/>
      </a:accent1>
      <a:accent2>
        <a:srgbClr val="12B2A6"/>
      </a:accent2>
      <a:accent3>
        <a:srgbClr val="DB0020"/>
      </a:accent3>
      <a:accent4>
        <a:srgbClr val="9E007E"/>
      </a:accent4>
      <a:accent5>
        <a:srgbClr val="EA7600"/>
      </a:accent5>
      <a:accent6>
        <a:srgbClr val="005A7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1163</TotalTime>
  <Words>3528</Words>
  <Application>Microsoft Office PowerPoint</Application>
  <PresentationFormat>On-screen Show (4:3)</PresentationFormat>
  <Paragraphs>331</Paragraphs>
  <Slides>39</Slides>
  <Notes>39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MS PGothic</vt:lpstr>
      <vt:lpstr>MS PGothic</vt:lpstr>
      <vt:lpstr>Arial</vt:lpstr>
      <vt:lpstr>Times New Roman</vt:lpstr>
      <vt:lpstr>Pearson</vt:lpstr>
      <vt:lpstr>Edexcel A level English Literature: Feedback on Summer 2017  Paper 1 9ET01 Online Event</vt:lpstr>
      <vt:lpstr>Your Online Environment</vt:lpstr>
      <vt:lpstr>GETTING TO KNOW YOU POLL</vt:lpstr>
      <vt:lpstr>Aims and Objectives</vt:lpstr>
      <vt:lpstr>Session Agenda</vt:lpstr>
      <vt:lpstr>GCE English Literature Assessment Objectives </vt:lpstr>
      <vt:lpstr>9ET01 Overview of Assessment  </vt:lpstr>
      <vt:lpstr>Where students performed well in Section A</vt:lpstr>
      <vt:lpstr>High Level Response: AO1  </vt:lpstr>
      <vt:lpstr>High Level Response: AO2  </vt:lpstr>
      <vt:lpstr>High Level Response: AO3  </vt:lpstr>
      <vt:lpstr>High Level Response: AO5  </vt:lpstr>
      <vt:lpstr>Why Candidates did well - Summary</vt:lpstr>
      <vt:lpstr>Where students performed less well in Section A</vt:lpstr>
      <vt:lpstr>Low Level Response: AO1  </vt:lpstr>
      <vt:lpstr>Low Level Response: AO2  </vt:lpstr>
      <vt:lpstr>Low Level Response: AO3  </vt:lpstr>
      <vt:lpstr>Low Level Response: AO5  </vt:lpstr>
      <vt:lpstr>Why Candidates didn’t do well – Summary</vt:lpstr>
      <vt:lpstr>Marking Activity</vt:lpstr>
      <vt:lpstr>Strengths of this response:</vt:lpstr>
      <vt:lpstr>Weaknesses of this response:</vt:lpstr>
      <vt:lpstr>Where students performed well in Section B</vt:lpstr>
      <vt:lpstr>High Level Response: AO1  </vt:lpstr>
      <vt:lpstr>High Level Response: AO2  </vt:lpstr>
      <vt:lpstr>High Level Response: AO3  </vt:lpstr>
      <vt:lpstr>Where students performed less well in Section B</vt:lpstr>
      <vt:lpstr>Low Level Response: AO1  </vt:lpstr>
      <vt:lpstr>Low Level Response: AO2  </vt:lpstr>
      <vt:lpstr>Low Level Response: AO3  </vt:lpstr>
      <vt:lpstr>Marking Activity</vt:lpstr>
      <vt:lpstr>Strengths of this response:</vt:lpstr>
      <vt:lpstr>Weaknesses of this response:</vt:lpstr>
      <vt:lpstr>Supporting you and  your students</vt:lpstr>
      <vt:lpstr>Considering Delivery Strategies and sharing best practice</vt:lpstr>
      <vt:lpstr>Support</vt:lpstr>
      <vt:lpstr>Other useful links </vt:lpstr>
      <vt:lpstr>Any questions?  Thank you for attending this event.  How did we do? Please fill in the evaluation form that you’ll receive via e-mail in a few minutes. </vt:lpstr>
      <vt:lpstr>There’s so much  more to learn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creator>Boher, Anna</dc:creator>
  <cp:lastModifiedBy>Flint, Alasdair</cp:lastModifiedBy>
  <cp:revision>106</cp:revision>
  <dcterms:modified xsi:type="dcterms:W3CDTF">2017-09-22T14:36:34Z</dcterms:modified>
</cp:coreProperties>
</file>